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  <a:srgbClr val="ABC0E4"/>
    <a:srgbClr val="FF99FF"/>
    <a:srgbClr val="996633"/>
    <a:srgbClr val="99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A506E8-BD4F-4FC1-8D79-84ED3889F7A5}" v="2" dt="2025-04-09T13:25:01.7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40" autoAdjust="0"/>
    <p:restoredTop sz="94771" autoAdjust="0"/>
  </p:normalViewPr>
  <p:slideViewPr>
    <p:cSldViewPr snapToGrid="0">
      <p:cViewPr varScale="1">
        <p:scale>
          <a:sx n="105" d="100"/>
          <a:sy n="105" d="100"/>
        </p:scale>
        <p:origin x="774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389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Šarūnas Avižienis" userId="361744d4-551a-4ce2-81c7-0256c35ee3f2" providerId="ADAL" clId="{C4A506E8-BD4F-4FC1-8D79-84ED3889F7A5}"/>
    <pc:docChg chg="undo custSel addSld delSld modSld">
      <pc:chgData name="Šarūnas Avižienis" userId="361744d4-551a-4ce2-81c7-0256c35ee3f2" providerId="ADAL" clId="{C4A506E8-BD4F-4FC1-8D79-84ED3889F7A5}" dt="2025-04-09T13:29:14.673" v="131" actId="1076"/>
      <pc:docMkLst>
        <pc:docMk/>
      </pc:docMkLst>
      <pc:sldChg chg="delSp modSp mod">
        <pc:chgData name="Šarūnas Avižienis" userId="361744d4-551a-4ce2-81c7-0256c35ee3f2" providerId="ADAL" clId="{C4A506E8-BD4F-4FC1-8D79-84ED3889F7A5}" dt="2025-04-09T07:38:15.657" v="31" actId="1076"/>
        <pc:sldMkLst>
          <pc:docMk/>
          <pc:sldMk cId="3787871875" sldId="257"/>
        </pc:sldMkLst>
        <pc:spChg chg="mod">
          <ac:chgData name="Šarūnas Avižienis" userId="361744d4-551a-4ce2-81c7-0256c35ee3f2" providerId="ADAL" clId="{C4A506E8-BD4F-4FC1-8D79-84ED3889F7A5}" dt="2025-04-09T07:37:07.770" v="25" actId="1076"/>
          <ac:spMkLst>
            <pc:docMk/>
            <pc:sldMk cId="3787871875" sldId="257"/>
            <ac:spMk id="3" creationId="{9AEB8E61-1BC1-BCEA-B9A2-E1D578BD7E25}"/>
          </ac:spMkLst>
        </pc:spChg>
        <pc:spChg chg="mod">
          <ac:chgData name="Šarūnas Avižienis" userId="361744d4-551a-4ce2-81c7-0256c35ee3f2" providerId="ADAL" clId="{C4A506E8-BD4F-4FC1-8D79-84ED3889F7A5}" dt="2025-04-09T07:38:15.657" v="31" actId="1076"/>
          <ac:spMkLst>
            <pc:docMk/>
            <pc:sldMk cId="3787871875" sldId="257"/>
            <ac:spMk id="5" creationId="{1B22C98D-B981-7093-ED6B-F6486F5E8926}"/>
          </ac:spMkLst>
        </pc:spChg>
        <pc:spChg chg="del">
          <ac:chgData name="Šarūnas Avižienis" userId="361744d4-551a-4ce2-81c7-0256c35ee3f2" providerId="ADAL" clId="{C4A506E8-BD4F-4FC1-8D79-84ED3889F7A5}" dt="2025-04-09T07:35:09.422" v="9" actId="478"/>
          <ac:spMkLst>
            <pc:docMk/>
            <pc:sldMk cId="3787871875" sldId="257"/>
            <ac:spMk id="6" creationId="{560D3D45-279A-49B6-8DF0-73784A18A505}"/>
          </ac:spMkLst>
        </pc:spChg>
      </pc:sldChg>
      <pc:sldChg chg="addSp modSp new mod">
        <pc:chgData name="Šarūnas Avižienis" userId="361744d4-551a-4ce2-81c7-0256c35ee3f2" providerId="ADAL" clId="{C4A506E8-BD4F-4FC1-8D79-84ED3889F7A5}" dt="2025-04-09T13:22:13.542" v="77" actId="13926"/>
        <pc:sldMkLst>
          <pc:docMk/>
          <pc:sldMk cId="1320868771" sldId="258"/>
        </pc:sldMkLst>
        <pc:spChg chg="mod">
          <ac:chgData name="Šarūnas Avižienis" userId="361744d4-551a-4ce2-81c7-0256c35ee3f2" providerId="ADAL" clId="{C4A506E8-BD4F-4FC1-8D79-84ED3889F7A5}" dt="2025-04-09T13:18:41.450" v="47" actId="1076"/>
          <ac:spMkLst>
            <pc:docMk/>
            <pc:sldMk cId="1320868771" sldId="258"/>
            <ac:spMk id="2" creationId="{8039D84E-D138-E7F8-DFC1-E63C8CFAD2F6}"/>
          </ac:spMkLst>
        </pc:spChg>
        <pc:spChg chg="add mod">
          <ac:chgData name="Šarūnas Avižienis" userId="361744d4-551a-4ce2-81c7-0256c35ee3f2" providerId="ADAL" clId="{C4A506E8-BD4F-4FC1-8D79-84ED3889F7A5}" dt="2025-04-09T13:22:13.542" v="77" actId="13926"/>
          <ac:spMkLst>
            <pc:docMk/>
            <pc:sldMk cId="1320868771" sldId="258"/>
            <ac:spMk id="3" creationId="{92DF7AFE-413F-5E19-67A6-362C24B8451E}"/>
          </ac:spMkLst>
        </pc:spChg>
      </pc:sldChg>
      <pc:sldChg chg="addSp modSp new mod">
        <pc:chgData name="Šarūnas Avižienis" userId="361744d4-551a-4ce2-81c7-0256c35ee3f2" providerId="ADAL" clId="{C4A506E8-BD4F-4FC1-8D79-84ED3889F7A5}" dt="2025-04-09T13:29:14.673" v="131" actId="1076"/>
        <pc:sldMkLst>
          <pc:docMk/>
          <pc:sldMk cId="816597637" sldId="259"/>
        </pc:sldMkLst>
        <pc:spChg chg="mod">
          <ac:chgData name="Šarūnas Avižienis" userId="361744d4-551a-4ce2-81c7-0256c35ee3f2" providerId="ADAL" clId="{C4A506E8-BD4F-4FC1-8D79-84ED3889F7A5}" dt="2025-04-09T13:24:53.702" v="86" actId="122"/>
          <ac:spMkLst>
            <pc:docMk/>
            <pc:sldMk cId="816597637" sldId="259"/>
            <ac:spMk id="2" creationId="{AA34395B-28BA-73AE-B352-654162067D95}"/>
          </ac:spMkLst>
        </pc:spChg>
        <pc:spChg chg="add mod">
          <ac:chgData name="Šarūnas Avižienis" userId="361744d4-551a-4ce2-81c7-0256c35ee3f2" providerId="ADAL" clId="{C4A506E8-BD4F-4FC1-8D79-84ED3889F7A5}" dt="2025-04-09T13:29:14.673" v="131" actId="1076"/>
          <ac:spMkLst>
            <pc:docMk/>
            <pc:sldMk cId="816597637" sldId="259"/>
            <ac:spMk id="3" creationId="{F6148320-5A9C-E2A8-CB8F-B0E45169DEE1}"/>
          </ac:spMkLst>
        </pc:spChg>
      </pc:sldChg>
      <pc:sldChg chg="del">
        <pc:chgData name="Šarūnas Avižienis" userId="361744d4-551a-4ce2-81c7-0256c35ee3f2" providerId="ADAL" clId="{C4A506E8-BD4F-4FC1-8D79-84ED3889F7A5}" dt="2025-04-09T07:38:34.201" v="37" actId="47"/>
        <pc:sldMkLst>
          <pc:docMk/>
          <pc:sldMk cId="480033882" sldId="268"/>
        </pc:sldMkLst>
      </pc:sldChg>
      <pc:sldChg chg="del">
        <pc:chgData name="Šarūnas Avižienis" userId="361744d4-551a-4ce2-81c7-0256c35ee3f2" providerId="ADAL" clId="{C4A506E8-BD4F-4FC1-8D79-84ED3889F7A5}" dt="2025-04-09T07:38:32.310" v="36" actId="47"/>
        <pc:sldMkLst>
          <pc:docMk/>
          <pc:sldMk cId="4001112927" sldId="320"/>
        </pc:sldMkLst>
      </pc:sldChg>
      <pc:sldChg chg="del">
        <pc:chgData name="Šarūnas Avižienis" userId="361744d4-551a-4ce2-81c7-0256c35ee3f2" providerId="ADAL" clId="{C4A506E8-BD4F-4FC1-8D79-84ED3889F7A5}" dt="2025-04-09T07:38:23.184" v="32" actId="47"/>
        <pc:sldMkLst>
          <pc:docMk/>
          <pc:sldMk cId="3170792991" sldId="7664"/>
        </pc:sldMkLst>
      </pc:sldChg>
      <pc:sldChg chg="del">
        <pc:chgData name="Šarūnas Avižienis" userId="361744d4-551a-4ce2-81c7-0256c35ee3f2" providerId="ADAL" clId="{C4A506E8-BD4F-4FC1-8D79-84ED3889F7A5}" dt="2025-04-09T07:38:25.113" v="33" actId="47"/>
        <pc:sldMkLst>
          <pc:docMk/>
          <pc:sldMk cId="3608013015" sldId="7665"/>
        </pc:sldMkLst>
      </pc:sldChg>
      <pc:sldChg chg="del">
        <pc:chgData name="Šarūnas Avižienis" userId="361744d4-551a-4ce2-81c7-0256c35ee3f2" providerId="ADAL" clId="{C4A506E8-BD4F-4FC1-8D79-84ED3889F7A5}" dt="2025-04-09T07:38:27.519" v="34" actId="47"/>
        <pc:sldMkLst>
          <pc:docMk/>
          <pc:sldMk cId="3686610101" sldId="7666"/>
        </pc:sldMkLst>
      </pc:sldChg>
      <pc:sldChg chg="del">
        <pc:chgData name="Šarūnas Avižienis" userId="361744d4-551a-4ce2-81c7-0256c35ee3f2" providerId="ADAL" clId="{C4A506E8-BD4F-4FC1-8D79-84ED3889F7A5}" dt="2025-04-09T07:38:29.953" v="35" actId="47"/>
        <pc:sldMkLst>
          <pc:docMk/>
          <pc:sldMk cId="1450987522" sldId="766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3E26D6-4F81-4E87-A0D4-73138C4B3FDA}" type="datetimeFigureOut">
              <a:rPr lang="lt-LT" smtClean="0"/>
              <a:t>2025-04-09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8BE164-3940-4860-B377-B1695AC1EEE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80993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sz="1200" b="1" dirty="0">
                <a:solidFill>
                  <a:srgbClr val="2B2A29"/>
                </a:solidFill>
                <a:latin typeface="Arial"/>
                <a:cs typeface="Arial"/>
              </a:rPr>
              <a:t>Elektroninio</a:t>
            </a:r>
            <a:r>
              <a:rPr lang="lt-LT" sz="1200" b="1" spc="-5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b="1" dirty="0">
                <a:solidFill>
                  <a:srgbClr val="2B2A29"/>
                </a:solidFill>
                <a:latin typeface="Arial"/>
                <a:cs typeface="Arial"/>
              </a:rPr>
              <a:t>pristatymo</a:t>
            </a:r>
            <a:r>
              <a:rPr lang="lt-LT" sz="1200" b="1" spc="-5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b="1" dirty="0">
                <a:solidFill>
                  <a:srgbClr val="2B2A29"/>
                </a:solidFill>
                <a:latin typeface="Arial"/>
                <a:cs typeface="Arial"/>
              </a:rPr>
              <a:t>viršelio</a:t>
            </a:r>
            <a:r>
              <a:rPr lang="lt-LT" sz="1200" b="1" spc="-5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b="1" spc="-10" dirty="0">
                <a:solidFill>
                  <a:srgbClr val="2B2A29"/>
                </a:solidFill>
                <a:latin typeface="Arial"/>
                <a:cs typeface="Arial"/>
              </a:rPr>
              <a:t>skaidrė. </a:t>
            </a:r>
            <a:r>
              <a:rPr lang="lt-LT" sz="1200" dirty="0">
                <a:solidFill>
                  <a:srgbClr val="2B2A29"/>
                </a:solidFill>
                <a:latin typeface="Arial"/>
                <a:cs typeface="Arial"/>
              </a:rPr>
              <a:t>Naudojamas</a:t>
            </a:r>
            <a:r>
              <a:rPr lang="lt-LT" sz="1200" spc="-30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dirty="0">
                <a:solidFill>
                  <a:srgbClr val="2B2A29"/>
                </a:solidFill>
                <a:latin typeface="Arial"/>
                <a:cs typeface="Arial"/>
              </a:rPr>
              <a:t>pavyzdinis</a:t>
            </a:r>
            <a:r>
              <a:rPr lang="lt-LT" sz="1200" spc="-30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spc="-10" dirty="0">
                <a:solidFill>
                  <a:srgbClr val="2B2A29"/>
                </a:solidFill>
                <a:latin typeface="Arial"/>
                <a:cs typeface="Arial"/>
              </a:rPr>
              <a:t>šablonas.</a:t>
            </a:r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8BE164-3940-4860-B377-B1695AC1EEE2}" type="slidenum">
              <a:rPr lang="lt-LT" smtClean="0"/>
              <a:t>1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560032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lt-LT" sz="1200" dirty="0"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8BE164-3940-4860-B377-B1695AC1EEE2}" type="slidenum">
              <a:rPr lang="lt-LT" smtClean="0"/>
              <a:t>2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93276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7175A-AB6A-F831-768C-96064CA19D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C6AD7C-76F8-A29A-15A4-58C6A38642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243F23-CA2C-E578-12B8-46DC9BFE4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2025-04-09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751B76-8F2B-3806-4594-BAFE28F39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C155B2-8053-019D-B99F-8104681ED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51854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E7FB9-72CE-6F11-70C8-2504E362F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E432D0-D863-DCF9-A162-1EE1BA6F0A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80FFEE-FD20-3B5C-1D69-3E9D2A20A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2025-04-09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C16757-9A97-D248-AC3A-3139043AD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DC7FCC-4F06-E66E-48C2-B2DC86BC1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53870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1C7BA0-DA14-20D1-1FBB-E5970C4126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A60963-3415-3890-3B74-875F8F4F2D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14096-1C69-B3B8-2EEF-9DE6CBE14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2025-04-09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6C72A-1181-D722-863A-E39BACF8E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0F9316-B70F-EBDD-DE9E-A12D6D5B1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92626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4C6DE-8DED-A1F6-4103-97AB39B2B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7E1830-C9DE-F8F7-0FA2-9F1B0A8FDF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8CAC49-96B7-F686-904F-76B92C54C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2025-04-09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F79D81-4DC7-562A-48D4-50BF03A26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15EC7A-86A1-4260-128E-933D4697A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04518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DB487-2626-D6BF-7C4F-D683602ED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523DE6-DA5A-FA7A-AFA7-C4A1E8A6C1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1D2E1E-A674-0BF0-348D-6B09E8536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2025-04-09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3923F7-8304-4C56-580F-B8F9F345F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7CB93A-2AEC-D296-DA9B-086626F2A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0083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58977-2E78-EA51-D658-3C812083C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5E108E-72C0-ABE5-08EA-E11FA49106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484DEF-C752-05ED-2491-7C918C24EA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3CE34D-302E-652F-DD6A-4CC1B75EA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2025-04-09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53CBF1-E0AA-2428-1598-82C530AC4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CD70BA-A610-1605-2A4B-301F97027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94317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CB9B0-D8A6-0027-7761-DDB4FD13B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9C51B2-DE08-E21E-1732-B426ADABCB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41A6ED-3880-7CAD-C3C6-C2E26ADE54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EDDE41-1744-99AC-8379-4611550A55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F43481-BCBF-D3A8-AD9B-FFC34009B8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18FE3F-184A-42AF-AFAA-6DB67416A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2025-04-09</a:t>
            </a:fld>
            <a:endParaRPr lang="lt-L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486DE7-1A73-B781-BCC1-179480AB7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5EA030-012C-5431-D47B-580C43369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77877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38C66-20F8-53D7-BD66-324BD99EC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DA3A7A-66DC-66E4-E91E-51943A3E1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2025-04-09</a:t>
            </a:fld>
            <a:endParaRPr lang="lt-L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AC6EB1-3E34-8C81-BC4D-004DE7A38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F50291-7E30-5959-7261-DE4BE64F6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94639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83ED2A-D3EF-CB69-494B-FE6799452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2025-04-09</a:t>
            </a:fld>
            <a:endParaRPr lang="lt-L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241CE2-0509-C2BB-73BE-E69086ED3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1DCECA-C1D5-0864-374C-B5432A031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21860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E9623-6D2E-025A-0E85-69BEB128E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F8508E-E375-E453-A76B-7B0FA849A5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51EB5D-1306-518A-A179-F2F28F1DEC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85367E-AE0A-4214-9BF7-575FBEE85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2025-04-09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BEADD8-51F6-8B25-933D-D0CDB7BB0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2C9CDC-49B3-9EB1-40DD-416D851E2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94116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FC2EF-BD74-2AC4-82CF-2FE221518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31FB29-2763-B0E9-DDB5-39D9BA08B2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2A5987-ED7F-FCC1-6B96-CCA2070208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5DA217-7CCA-DE6A-77BC-475F94E70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2025-04-09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0CDA7F-8BFA-7E48-17DB-97F213C22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3F1F5C-8A01-0B4F-A110-DC6291110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48059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623DBB-805C-655F-54D0-17F24602B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7514E5-3C2B-4D32-8ADC-DC405EC807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FF051B-99CE-CDE5-794B-08A37816BA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C17AFD-923E-4CFF-8381-D0852A6EA026}" type="datetimeFigureOut">
              <a:rPr lang="lt-LT" smtClean="0"/>
              <a:t>2025-04-09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D4A03-8F56-FDE9-2351-F9C0E0F00E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907304-8827-73A0-3BCF-6E03B2B92F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99153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9B499496-5E53-6447-592C-C4B792FF77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0634"/>
            <a:ext cx="12192000" cy="6868633"/>
          </a:xfrm>
          <a:prstGeom prst="rect">
            <a:avLst/>
          </a:prstGeom>
        </p:spPr>
      </p:pic>
      <p:pic>
        <p:nvPicPr>
          <p:cNvPr id="13" name="Picture 12" descr="Logo&#10;&#10;Description automatically generated">
            <a:extLst>
              <a:ext uri="{FF2B5EF4-FFF2-40B4-BE49-F238E27FC236}">
                <a16:creationId xmlns:a16="http://schemas.microsoft.com/office/drawing/2014/main" id="{B86BEA5B-A564-C086-062A-9EAF050F860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7522" y="1143298"/>
            <a:ext cx="4536956" cy="4560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5743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13">
            <a:extLst>
              <a:ext uri="{FF2B5EF4-FFF2-40B4-BE49-F238E27FC236}">
                <a16:creationId xmlns:a16="http://schemas.microsoft.com/office/drawing/2014/main" id="{9AEB8E61-1BC1-BCEA-B9A2-E1D578BD7E25}"/>
              </a:ext>
            </a:extLst>
          </p:cNvPr>
          <p:cNvSpPr txBox="1"/>
          <p:nvPr/>
        </p:nvSpPr>
        <p:spPr>
          <a:xfrm>
            <a:off x="1590943" y="1596921"/>
            <a:ext cx="9006840" cy="139910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algn="l"/>
            <a:endParaRPr lang="lt-LT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lt-LT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EUROPOS PARLAMENTO IR TARYBOS REGLAMENTAS (ES) Nr. 952/2013 </a:t>
            </a:r>
            <a:endParaRPr lang="lt-LT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it-IT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2013 m. spalio 9 d. </a:t>
            </a:r>
            <a:endParaRPr lang="it-IT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fi-FI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kuriuo nustatomas Sąjungos muitinės kodeksas </a:t>
            </a:r>
            <a:endParaRPr lang="fi-FI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lt-LT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(nauja redakcija) </a:t>
            </a:r>
            <a:endParaRPr lang="lt-LT" sz="4000" dirty="0">
              <a:solidFill>
                <a:srgbClr val="2B2A29"/>
              </a:solidFill>
              <a:latin typeface="Arial"/>
              <a:cs typeface="Arial"/>
            </a:endParaRPr>
          </a:p>
        </p:txBody>
      </p:sp>
      <p:sp>
        <p:nvSpPr>
          <p:cNvPr id="4" name="object 13">
            <a:extLst>
              <a:ext uri="{FF2B5EF4-FFF2-40B4-BE49-F238E27FC236}">
                <a16:creationId xmlns:a16="http://schemas.microsoft.com/office/drawing/2014/main" id="{B3C8FCE2-8AEE-F29D-1B8B-A1A10ABB33E4}"/>
              </a:ext>
            </a:extLst>
          </p:cNvPr>
          <p:cNvSpPr txBox="1"/>
          <p:nvPr/>
        </p:nvSpPr>
        <p:spPr>
          <a:xfrm>
            <a:off x="-2534" y="3826553"/>
            <a:ext cx="12193795" cy="50654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spcBef>
                <a:spcPts val="110"/>
              </a:spcBef>
            </a:pPr>
            <a:endParaRPr lang="lt-LT" sz="3200" dirty="0">
              <a:solidFill>
                <a:srgbClr val="2B2A29"/>
              </a:solidFill>
              <a:latin typeface="Arial"/>
              <a:cs typeface="Arial"/>
            </a:endParaRPr>
          </a:p>
        </p:txBody>
      </p:sp>
      <p:sp>
        <p:nvSpPr>
          <p:cNvPr id="5" name="object 13">
            <a:extLst>
              <a:ext uri="{FF2B5EF4-FFF2-40B4-BE49-F238E27FC236}">
                <a16:creationId xmlns:a16="http://schemas.microsoft.com/office/drawing/2014/main" id="{1B22C98D-B981-7093-ED6B-F6486F5E8926}"/>
              </a:ext>
            </a:extLst>
          </p:cNvPr>
          <p:cNvSpPr txBox="1"/>
          <p:nvPr/>
        </p:nvSpPr>
        <p:spPr>
          <a:xfrm>
            <a:off x="819150" y="3031447"/>
            <a:ext cx="10953749" cy="2230098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endParaRPr lang="lt-LT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lt-LT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215 straipsnis </a:t>
            </a:r>
            <a:endParaRPr lang="lt-LT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lt-LT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Specialiosios procedūros pripažinimas įvykdyta</a:t>
            </a:r>
          </a:p>
          <a:p>
            <a:pPr algn="ctr"/>
            <a:endParaRPr lang="lt-LT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lt-LT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1. Išskyrus tranzito procedūros taikymo atvejus ir nedarant poveikio 254 straipsnio taikymui, specialioji procedūra pripažįstama įvykdyta, kai prekėms, kurioms buvo įforminta ta procedūra, arba perdirbtiesiems produktams </a:t>
            </a:r>
            <a:r>
              <a:rPr lang="lt-LT" sz="1800" b="0" i="0" u="none" strike="noStrike" baseline="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įforminama kita muitinės procedūra</a:t>
            </a:r>
            <a:r>
              <a:rPr lang="lt-LT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lt-LT" sz="1800" b="0" i="0" u="none" strike="noStrike" baseline="0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tos prekės ar produktai išvežami iš Sąjungos muitų teritorijos</a:t>
            </a:r>
            <a:r>
              <a:rPr lang="lt-LT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arba </a:t>
            </a:r>
            <a:r>
              <a:rPr lang="lt-LT" sz="1800" b="0" i="0" u="none" strike="noStrike" baseline="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sunaikinami nepaliekant jokių atliekų, arba perduodami valstybės nuosavybėn pagal 199 straipsnį</a:t>
            </a:r>
            <a:r>
              <a:rPr lang="lt-LT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lt-LT" sz="2400" dirty="0">
              <a:solidFill>
                <a:srgbClr val="2B2A29"/>
              </a:solidFill>
              <a:latin typeface="Arial"/>
              <a:cs typeface="Arial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2990A21-3FA7-B3DE-9330-42017C5284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532"/>
            <a:ext cx="12191262" cy="133158"/>
          </a:xfrm>
          <a:prstGeom prst="rect">
            <a:avLst/>
          </a:prstGeom>
        </p:spPr>
      </p:pic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CC789228-D23F-8223-4C75-F543DE843BC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5424" y="106144"/>
            <a:ext cx="1757880" cy="1767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7871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8039D84E-D138-E7F8-DFC1-E63C8CFAD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1352" y="86804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ES" sz="1800" b="1" i="0" u="none" strike="noStrike" baseline="0" dirty="0">
                <a:solidFill>
                  <a:srgbClr val="211D1E"/>
                </a:solidFill>
                <a:latin typeface="Times New Roman" panose="02020603050405020304" pitchFamily="18" charset="0"/>
              </a:rPr>
              <a:t>KOMISIJOS DELEGUOTASIS REGLAMENTAS (ES) 2015/2446 </a:t>
            </a:r>
            <a:br>
              <a:rPr lang="es-ES" sz="1800" b="0" i="0" u="none" strike="noStrike" baseline="0" dirty="0">
                <a:solidFill>
                  <a:srgbClr val="211D1E"/>
                </a:solidFill>
                <a:latin typeface="Times New Roman" panose="02020603050405020304" pitchFamily="18" charset="0"/>
              </a:rPr>
            </a:br>
            <a:r>
              <a:rPr lang="fr-FR" sz="1800" b="1" i="0" u="none" strike="noStrike" baseline="0" dirty="0">
                <a:solidFill>
                  <a:srgbClr val="211D1E"/>
                </a:solidFill>
                <a:latin typeface="Times New Roman" panose="02020603050405020304" pitchFamily="18" charset="0"/>
              </a:rPr>
              <a:t>2015 m. </a:t>
            </a:r>
            <a:r>
              <a:rPr lang="fr-FR" sz="1800" b="1" i="0" u="none" strike="noStrike" baseline="0" dirty="0" err="1">
                <a:solidFill>
                  <a:srgbClr val="211D1E"/>
                </a:solidFill>
                <a:latin typeface="Times New Roman" panose="02020603050405020304" pitchFamily="18" charset="0"/>
              </a:rPr>
              <a:t>liepos</a:t>
            </a:r>
            <a:r>
              <a:rPr lang="fr-FR" sz="1800" b="1" i="0" u="none" strike="noStrike" baseline="0" dirty="0">
                <a:solidFill>
                  <a:srgbClr val="211D1E"/>
                </a:solidFill>
                <a:latin typeface="Times New Roman" panose="02020603050405020304" pitchFamily="18" charset="0"/>
              </a:rPr>
              <a:t> 28 d. </a:t>
            </a:r>
            <a:br>
              <a:rPr lang="fr-FR" sz="1800" b="0" i="0" u="none" strike="noStrike" baseline="0" dirty="0">
                <a:solidFill>
                  <a:srgbClr val="211D1E"/>
                </a:solidFill>
                <a:latin typeface="Times New Roman" panose="02020603050405020304" pitchFamily="18" charset="0"/>
              </a:rPr>
            </a:br>
            <a:r>
              <a:rPr lang="lt-LT" sz="1800" b="1" i="0" u="none" strike="noStrike" baseline="0" dirty="0">
                <a:solidFill>
                  <a:srgbClr val="211D1E"/>
                </a:solidFill>
                <a:latin typeface="Times New Roman" panose="02020603050405020304" pitchFamily="18" charset="0"/>
              </a:rPr>
              <a:t>kuriuo Europos Parlamento ir Tarybos reglamentas (ES) Nr. 952/2013 papildomas išsamiomis taisyklėmis, kuriomis patikslinamos kai kurios Sąjungos muitinės kodekso nuostatos </a:t>
            </a:r>
            <a:endParaRPr lang="lt-LT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2DF7AFE-413F-5E19-67A6-362C24B8451E}"/>
              </a:ext>
            </a:extLst>
          </p:cNvPr>
          <p:cNvSpPr txBox="1"/>
          <p:nvPr/>
        </p:nvSpPr>
        <p:spPr>
          <a:xfrm>
            <a:off x="1252728" y="2752344"/>
            <a:ext cx="10515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800" b="0" i="1" u="none" strike="noStrike" baseline="0" dirty="0">
                <a:solidFill>
                  <a:srgbClr val="211D1E"/>
                </a:solidFill>
                <a:latin typeface="Times New Roman" panose="02020603050405020304" pitchFamily="18" charset="0"/>
              </a:rPr>
              <a:t>179 straipsnis </a:t>
            </a:r>
            <a:endParaRPr lang="lt-LT" sz="1800" b="0" i="0" u="none" strike="noStrike" baseline="0" dirty="0">
              <a:solidFill>
                <a:srgbClr val="211D1E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lt-LT" sz="1800" b="1" i="0" u="none" strike="noStrike" baseline="0" dirty="0">
                <a:solidFill>
                  <a:srgbClr val="211D1E"/>
                </a:solidFill>
                <a:latin typeface="Times New Roman" panose="02020603050405020304" pitchFamily="18" charset="0"/>
              </a:rPr>
              <a:t>Prekių gabenimas iš vienos vietos į kitą Sąjungos muitų teritorijoje </a:t>
            </a:r>
            <a:endParaRPr lang="lt-LT" sz="1800" b="0" i="0" u="none" strike="noStrike" baseline="0" dirty="0">
              <a:solidFill>
                <a:srgbClr val="211D1E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lt-LT" sz="1800" b="0" i="0" u="none" strike="noStrike" baseline="0" dirty="0">
                <a:solidFill>
                  <a:srgbClr val="211D1E"/>
                </a:solidFill>
                <a:latin typeface="Times New Roman" panose="02020603050405020304" pitchFamily="18" charset="0"/>
              </a:rPr>
              <a:t>(Kodekso 219 straipsnis)</a:t>
            </a:r>
          </a:p>
          <a:p>
            <a:endParaRPr lang="lt-LT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lt-LT" sz="1800" b="0" i="0" u="none" strike="noStrike" baseline="0" dirty="0">
                <a:solidFill>
                  <a:srgbClr val="211D1E"/>
                </a:solidFill>
                <a:latin typeface="Times New Roman" panose="02020603050405020304" pitchFamily="18" charset="0"/>
              </a:rPr>
              <a:t>3. Prekės, kurioms įforminta muitinio sandėliavimo procedūra, </a:t>
            </a:r>
            <a:r>
              <a:rPr lang="lt-LT" sz="1800" b="0" i="0" u="none" strike="noStrike" baseline="0" dirty="0">
                <a:solidFill>
                  <a:srgbClr val="211D1E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gali būti gabenamos Sąjungos muitų teritorijoje neatliekant muitinės formalumų</a:t>
            </a:r>
            <a:r>
              <a:rPr lang="lt-LT" sz="1800" b="0" i="0" u="none" strike="noStrike" baseline="0" dirty="0">
                <a:solidFill>
                  <a:srgbClr val="211D1E"/>
                </a:solidFill>
                <a:latin typeface="Times New Roman" panose="02020603050405020304" pitchFamily="18" charset="0"/>
              </a:rPr>
              <a:t>, išskyrus nurodytuosius 178 straipsnio 1 dalies e punkte, šiais atvejais:</a:t>
            </a:r>
          </a:p>
          <a:p>
            <a:r>
              <a:rPr lang="lt-LT" dirty="0">
                <a:solidFill>
                  <a:srgbClr val="211D1E"/>
                </a:solidFill>
                <a:latin typeface="Times New Roman" panose="02020603050405020304" pitchFamily="18" charset="0"/>
              </a:rPr>
              <a:t>[...]</a:t>
            </a:r>
            <a:endParaRPr lang="lt-LT" sz="1800" b="0" i="0" u="none" strike="noStrike" baseline="0" dirty="0">
              <a:solidFill>
                <a:srgbClr val="211D1E"/>
              </a:solidFill>
              <a:latin typeface="Times New Roman" panose="02020603050405020304" pitchFamily="18" charset="0"/>
            </a:endParaRPr>
          </a:p>
          <a:p>
            <a:r>
              <a:rPr lang="lt-LT" sz="1800" b="0" i="0" u="none" strike="noStrike" baseline="0" dirty="0">
                <a:solidFill>
                  <a:srgbClr val="211D1E"/>
                </a:solidFill>
                <a:latin typeface="Times New Roman" panose="02020603050405020304" pitchFamily="18" charset="0"/>
              </a:rPr>
              <a:t>c) </a:t>
            </a:r>
            <a:r>
              <a:rPr lang="lt-LT" sz="1800" b="0" i="0" u="none" strike="noStrike" baseline="0" dirty="0">
                <a:solidFill>
                  <a:srgbClr val="211D1E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iš sandėlio į išvežimo muitinės įstaigą arba bet kurią muitinės įstaigą</a:t>
            </a:r>
            <a:r>
              <a:rPr lang="lt-LT" sz="1800" b="0" i="0" u="none" strike="noStrike" baseline="0" dirty="0">
                <a:solidFill>
                  <a:srgbClr val="211D1E"/>
                </a:solidFill>
                <a:latin typeface="Times New Roman" panose="02020603050405020304" pitchFamily="18" charset="0"/>
              </a:rPr>
              <a:t>, nurodytą leidime taikyti specialiąją procedūrą, kaip nurodyta Kodekso 211 straipsnio 1 dalyje, </a:t>
            </a:r>
            <a:r>
              <a:rPr lang="lt-LT" sz="1800" b="0" i="0" u="none" strike="noStrike" baseline="0" dirty="0">
                <a:solidFill>
                  <a:srgbClr val="211D1E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įgaliotą išleisti prekes kitai muitinės procedūrai taikyti arba priimti reeksporto deklaraciją, teikiamą specialiajai procedūrai pripažinti įvykdyta</a:t>
            </a:r>
            <a:r>
              <a:rPr lang="lt-LT" sz="1800" b="0" i="0" u="none" strike="noStrike" baseline="0" dirty="0">
                <a:solidFill>
                  <a:srgbClr val="211D1E"/>
                </a:solidFill>
                <a:latin typeface="Times New Roman" panose="02020603050405020304" pitchFamily="18" charset="0"/>
              </a:rPr>
              <a:t>. </a:t>
            </a:r>
            <a:endParaRPr lang="lt-LT" dirty="0">
              <a:solidFill>
                <a:srgbClr val="211D1E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0868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AA34395B-28BA-73AE-B352-654162067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1800" b="1" i="0" u="none" strike="noStrike" baseline="0" dirty="0">
                <a:solidFill>
                  <a:srgbClr val="211D1E"/>
                </a:solidFill>
                <a:latin typeface="Times New Roman" panose="02020603050405020304" pitchFamily="18" charset="0"/>
              </a:rPr>
              <a:t>KOMISIJOS ĮGYVENDINIMO REGLAMENTAS (ES) 2015/2447 </a:t>
            </a:r>
            <a:br>
              <a:rPr lang="es-ES" sz="1800" b="0" i="0" u="none" strike="noStrike" baseline="0" dirty="0">
                <a:solidFill>
                  <a:srgbClr val="211D1E"/>
                </a:solidFill>
                <a:latin typeface="Times New Roman" panose="02020603050405020304" pitchFamily="18" charset="0"/>
              </a:rPr>
            </a:br>
            <a:r>
              <a:rPr lang="lt-LT" sz="1800" b="1" i="0" u="none" strike="noStrike" baseline="0" dirty="0">
                <a:solidFill>
                  <a:srgbClr val="211D1E"/>
                </a:solidFill>
                <a:latin typeface="Times New Roman" panose="02020603050405020304" pitchFamily="18" charset="0"/>
              </a:rPr>
              <a:t>2015 m. lapkričio 24 d. </a:t>
            </a:r>
            <a:br>
              <a:rPr lang="lt-LT" sz="1800" b="0" i="0" u="none" strike="noStrike" baseline="0" dirty="0">
                <a:solidFill>
                  <a:srgbClr val="211D1E"/>
                </a:solidFill>
                <a:latin typeface="Times New Roman" panose="02020603050405020304" pitchFamily="18" charset="0"/>
              </a:rPr>
            </a:br>
            <a:r>
              <a:rPr lang="lt-LT" sz="1800" b="1" i="0" u="none" strike="noStrike" baseline="0" dirty="0">
                <a:solidFill>
                  <a:srgbClr val="211D1E"/>
                </a:solidFill>
                <a:latin typeface="Times New Roman" panose="02020603050405020304" pitchFamily="18" charset="0"/>
              </a:rPr>
              <a:t>kuriuo nustatomos išsamios tam tikrų Europos Parlamento ir Tarybos reglamento (ES) Nr. 952/2013, kuriuo nustatomas Sąjungos muitinės kodeksas, nuostatų įgyvendinimo taisyklės </a:t>
            </a:r>
            <a:endParaRPr lang="lt-LT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148320-5A9C-E2A8-CB8F-B0E45169DEE1}"/>
              </a:ext>
            </a:extLst>
          </p:cNvPr>
          <p:cNvSpPr txBox="1"/>
          <p:nvPr/>
        </p:nvSpPr>
        <p:spPr>
          <a:xfrm>
            <a:off x="1060704" y="2359152"/>
            <a:ext cx="1041501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800" b="0" i="1" u="none" strike="noStrike" baseline="0" dirty="0">
                <a:solidFill>
                  <a:srgbClr val="211D1E"/>
                </a:solidFill>
                <a:latin typeface="Times New Roman" panose="02020603050405020304" pitchFamily="18" charset="0"/>
              </a:rPr>
              <a:t>267 straipsnis </a:t>
            </a:r>
            <a:endParaRPr lang="lt-LT" sz="1800" b="0" i="0" u="none" strike="noStrike" baseline="0" dirty="0">
              <a:solidFill>
                <a:srgbClr val="211D1E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lt-LT" sz="1800" b="1" i="0" u="none" strike="noStrike" baseline="0" dirty="0">
                <a:solidFill>
                  <a:srgbClr val="211D1E"/>
                </a:solidFill>
                <a:latin typeface="Times New Roman" panose="02020603050405020304" pitchFamily="18" charset="0"/>
              </a:rPr>
              <a:t>Prekių, kurioms įforminta specialioji procedūra, gabenimas </a:t>
            </a:r>
            <a:endParaRPr lang="lt-LT" sz="1800" b="0" i="0" u="none" strike="noStrike" baseline="0" dirty="0">
              <a:solidFill>
                <a:srgbClr val="211D1E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lt-LT" sz="1800" b="0" i="0" u="none" strike="noStrike" baseline="0" dirty="0">
                <a:solidFill>
                  <a:srgbClr val="211D1E"/>
                </a:solidFill>
                <a:latin typeface="Times New Roman" panose="02020603050405020304" pitchFamily="18" charset="0"/>
              </a:rPr>
              <a:t>(Kodekso 219 straipsnis)</a:t>
            </a:r>
          </a:p>
          <a:p>
            <a:endParaRPr lang="lt-LT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lt-LT" sz="1800" b="0" i="0" u="none" strike="noStrike" baseline="0" dirty="0">
                <a:solidFill>
                  <a:srgbClr val="211D1E"/>
                </a:solidFill>
                <a:latin typeface="Times New Roman" panose="02020603050405020304" pitchFamily="18" charset="0"/>
              </a:rPr>
              <a:t>1. </a:t>
            </a:r>
            <a:r>
              <a:rPr lang="lt-LT" sz="1800" b="0" i="0" u="none" strike="noStrike" baseline="0" dirty="0">
                <a:solidFill>
                  <a:srgbClr val="211D1E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Jei prekės gabenamos į išvežimo muitinės įstaigą</a:t>
            </a:r>
            <a:r>
              <a:rPr lang="lt-LT" sz="1800" b="0" i="0" u="none" strike="noStrike" baseline="0" dirty="0">
                <a:solidFill>
                  <a:srgbClr val="211D1E"/>
                </a:solidFill>
                <a:latin typeface="Times New Roman" panose="02020603050405020304" pitchFamily="18" charset="0"/>
              </a:rPr>
              <a:t>, kad specialioji procedūra (išskyrus galutinio vartojimo ir laikinojo išvežimo perdirbti procedūrą) būtų pripažinta įvykdyta, prekes išvežant iš Sąjungos muitų teritorijos, </a:t>
            </a:r>
            <a:r>
              <a:rPr lang="lt-LT" sz="1800" b="0" i="0" u="none" strike="noStrike" baseline="0" dirty="0">
                <a:solidFill>
                  <a:srgbClr val="211D1E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šiuo tikslu naudojama reeksporto deklaracija</a:t>
            </a:r>
            <a:r>
              <a:rPr lang="lt-LT" sz="1800" b="0" i="0" u="none" strike="noStrike" baseline="0" dirty="0">
                <a:solidFill>
                  <a:srgbClr val="211D1E"/>
                </a:solidFill>
                <a:latin typeface="Times New Roman" panose="02020603050405020304" pitchFamily="18" charset="0"/>
              </a:rPr>
              <a:t>.</a:t>
            </a:r>
          </a:p>
          <a:p>
            <a:r>
              <a:rPr lang="lt-LT" dirty="0"/>
              <a:t>[...]</a:t>
            </a:r>
          </a:p>
          <a:p>
            <a:r>
              <a:rPr lang="lt-LT" sz="1800" b="0" i="0" u="none" strike="noStrike" baseline="0" dirty="0">
                <a:solidFill>
                  <a:srgbClr val="211D1E"/>
                </a:solidFill>
                <a:latin typeface="Times New Roman" panose="02020603050405020304" pitchFamily="18" charset="0"/>
              </a:rPr>
              <a:t>5. Jei prekės gabenamos pagal šio straipsnio 1 arba 3 dalį, </a:t>
            </a:r>
            <a:r>
              <a:rPr lang="lt-LT" sz="1800" b="0" i="0" u="none" strike="noStrike" baseline="0" dirty="0">
                <a:solidFill>
                  <a:srgbClr val="211D1E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specialioji procedūra joms taikoma iki jų išvežimo už Sąjungos muitų teritorijos ribų</a:t>
            </a:r>
            <a:r>
              <a:rPr lang="lt-LT" sz="1800" b="0" i="0" u="none" strike="noStrike" baseline="0" dirty="0">
                <a:solidFill>
                  <a:srgbClr val="211D1E"/>
                </a:solidFill>
                <a:latin typeface="Times New Roman" panose="02020603050405020304" pitchFamily="18" charset="0"/>
              </a:rPr>
              <a:t>. 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8165976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3622</TotalTime>
  <Words>363</Words>
  <Application>Microsoft Office PowerPoint</Application>
  <PresentationFormat>Plačiaekranė</PresentationFormat>
  <Paragraphs>29</Paragraphs>
  <Slides>4</Slides>
  <Notes>2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„PowerPoint“ pateiktis</vt:lpstr>
      <vt:lpstr>„PowerPoint“ pateiktis</vt:lpstr>
      <vt:lpstr>KOMISIJOS DELEGUOTASIS REGLAMENTAS (ES) 2015/2446  2015 m. liepos 28 d.  kuriuo Europos Parlamento ir Tarybos reglamentas (ES) Nr. 952/2013 papildomas išsamiomis taisyklėmis, kuriomis patikslinamos kai kurios Sąjungos muitinės kodekso nuostatos </vt:lpstr>
      <vt:lpstr>KOMISIJOS ĮGYVENDINIMO REGLAMENTAS (ES) 2015/2447  2015 m. lapkričio 24 d.  kuriuo nustatomos išsamios tam tikrų Europos Parlamento ir Tarybos reglamento (ES) Nr. 952/2013, kuriuo nustatomas Sąjungos muitinės kodeksas, nuostatų įgyvendinimo taisyklės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Evelina Pagounis</dc:creator>
  <cp:lastModifiedBy>Šarūnas Avižienis</cp:lastModifiedBy>
  <cp:revision>12</cp:revision>
  <dcterms:created xsi:type="dcterms:W3CDTF">2023-01-10T10:44:58Z</dcterms:created>
  <dcterms:modified xsi:type="dcterms:W3CDTF">2025-04-09T13:29:16Z</dcterms:modified>
</cp:coreProperties>
</file>