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g" ContentType="image/jpeg"/>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xml" ContentType="application/vnd.openxmlformats-officedocument.presentationml.notesSlide+xml"/>
  <Override PartName="/ppt/media/image46.jpg" ContentType="image/jpeg"/>
  <Override PartName="/ppt/media/image47.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9" r:id="rId3"/>
    <p:sldId id="262" r:id="rId4"/>
    <p:sldId id="463" r:id="rId5"/>
    <p:sldId id="464" r:id="rId6"/>
    <p:sldId id="465" r:id="rId7"/>
    <p:sldId id="460" r:id="rId8"/>
    <p:sldId id="297" r:id="rId9"/>
    <p:sldId id="453" r:id="rId10"/>
    <p:sldId id="454" r:id="rId11"/>
    <p:sldId id="459" r:id="rId12"/>
    <p:sldId id="295" r:id="rId13"/>
    <p:sldId id="286" r:id="rId14"/>
    <p:sldId id="261" r:id="rId15"/>
    <p:sldId id="287" r:id="rId16"/>
    <p:sldId id="264" r:id="rId17"/>
    <p:sldId id="265" r:id="rId18"/>
    <p:sldId id="267" r:id="rId19"/>
    <p:sldId id="288" r:id="rId20"/>
    <p:sldId id="290" r:id="rId21"/>
    <p:sldId id="289" r:id="rId22"/>
    <p:sldId id="291" r:id="rId23"/>
    <p:sldId id="292" r:id="rId24"/>
    <p:sldId id="293" r:id="rId25"/>
    <p:sldId id="294" r:id="rId26"/>
    <p:sldId id="300" r:id="rId27"/>
    <p:sldId id="263" r:id="rId28"/>
    <p:sldId id="298" r:id="rId29"/>
    <p:sldId id="296" r:id="rId30"/>
    <p:sldId id="299" r:id="rId31"/>
    <p:sldId id="468" r:id="rId32"/>
    <p:sldId id="303" r:id="rId33"/>
    <p:sldId id="458" r:id="rId34"/>
    <p:sldId id="466" r:id="rId35"/>
    <p:sldId id="467" r:id="rId36"/>
    <p:sldId id="461" r:id="rId37"/>
    <p:sldId id="462" r:id="rId38"/>
    <p:sldId id="275" r:id="rId39"/>
    <p:sldId id="469" r:id="rId40"/>
    <p:sldId id="257" r:id="rId41"/>
    <p:sldId id="446" r:id="rId42"/>
    <p:sldId id="448" r:id="rId43"/>
    <p:sldId id="470" r:id="rId44"/>
    <p:sldId id="471" r:id="rId45"/>
    <p:sldId id="274" r:id="rId46"/>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8C948-C558-43AC-B9E4-F708F54FB66B}" v="1" dt="2022-12-20T12:00:43.227"/>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andas Jurgaitis" userId="9066ecd6-c1fa-4147-a11e-b514ff48277d" providerId="ADAL" clId="{43B8C948-C558-43AC-B9E4-F708F54FB66B}"/>
    <pc:docChg chg="custSel delSld modSld sldOrd">
      <pc:chgData name="Rolandas Jurgaitis" userId="9066ecd6-c1fa-4147-a11e-b514ff48277d" providerId="ADAL" clId="{43B8C948-C558-43AC-B9E4-F708F54FB66B}" dt="2022-12-21T07:12:45.468" v="90" actId="207"/>
      <pc:docMkLst>
        <pc:docMk/>
      </pc:docMkLst>
      <pc:sldChg chg="modSp mod">
        <pc:chgData name="Rolandas Jurgaitis" userId="9066ecd6-c1fa-4147-a11e-b514ff48277d" providerId="ADAL" clId="{43B8C948-C558-43AC-B9E4-F708F54FB66B}" dt="2022-12-20T12:05:31.888" v="88" actId="207"/>
        <pc:sldMkLst>
          <pc:docMk/>
          <pc:sldMk cId="3915558980" sldId="448"/>
        </pc:sldMkLst>
        <pc:spChg chg="mod">
          <ac:chgData name="Rolandas Jurgaitis" userId="9066ecd6-c1fa-4147-a11e-b514ff48277d" providerId="ADAL" clId="{43B8C948-C558-43AC-B9E4-F708F54FB66B}" dt="2022-12-20T12:05:31.888" v="88" actId="207"/>
          <ac:spMkLst>
            <pc:docMk/>
            <pc:sldMk cId="3915558980" sldId="448"/>
            <ac:spMk id="4" creationId="{E222844E-6584-AA60-B979-4F263A48A21D}"/>
          </ac:spMkLst>
        </pc:spChg>
      </pc:sldChg>
      <pc:sldChg chg="del">
        <pc:chgData name="Rolandas Jurgaitis" userId="9066ecd6-c1fa-4147-a11e-b514ff48277d" providerId="ADAL" clId="{43B8C948-C558-43AC-B9E4-F708F54FB66B}" dt="2022-12-20T11:58:13.770" v="2" actId="47"/>
        <pc:sldMkLst>
          <pc:docMk/>
          <pc:sldMk cId="2219550021" sldId="452"/>
        </pc:sldMkLst>
      </pc:sldChg>
      <pc:sldChg chg="del">
        <pc:chgData name="Rolandas Jurgaitis" userId="9066ecd6-c1fa-4147-a11e-b514ff48277d" providerId="ADAL" clId="{43B8C948-C558-43AC-B9E4-F708F54FB66B}" dt="2022-12-20T11:58:17.775" v="3" actId="47"/>
        <pc:sldMkLst>
          <pc:docMk/>
          <pc:sldMk cId="1486768246" sldId="455"/>
        </pc:sldMkLst>
      </pc:sldChg>
      <pc:sldChg chg="ord">
        <pc:chgData name="Rolandas Jurgaitis" userId="9066ecd6-c1fa-4147-a11e-b514ff48277d" providerId="ADAL" clId="{43B8C948-C558-43AC-B9E4-F708F54FB66B}" dt="2022-12-20T12:01:49.940" v="9"/>
        <pc:sldMkLst>
          <pc:docMk/>
          <pc:sldMk cId="4222630164" sldId="459"/>
        </pc:sldMkLst>
      </pc:sldChg>
      <pc:sldChg chg="modSp mod">
        <pc:chgData name="Rolandas Jurgaitis" userId="9066ecd6-c1fa-4147-a11e-b514ff48277d" providerId="ADAL" clId="{43B8C948-C558-43AC-B9E4-F708F54FB66B}" dt="2022-12-21T07:12:45.468" v="90" actId="207"/>
        <pc:sldMkLst>
          <pc:docMk/>
          <pc:sldMk cId="211854870" sldId="461"/>
        </pc:sldMkLst>
        <pc:spChg chg="mod">
          <ac:chgData name="Rolandas Jurgaitis" userId="9066ecd6-c1fa-4147-a11e-b514ff48277d" providerId="ADAL" clId="{43B8C948-C558-43AC-B9E4-F708F54FB66B}" dt="2022-12-21T07:12:45.468" v="90" actId="207"/>
          <ac:spMkLst>
            <pc:docMk/>
            <pc:sldMk cId="211854870" sldId="461"/>
            <ac:spMk id="2" creationId="{35461A34-8E5E-BE2B-BA72-9DB872C45991}"/>
          </ac:spMkLst>
        </pc:spChg>
      </pc:sldChg>
      <pc:sldChg chg="modSp mod">
        <pc:chgData name="Rolandas Jurgaitis" userId="9066ecd6-c1fa-4147-a11e-b514ff48277d" providerId="ADAL" clId="{43B8C948-C558-43AC-B9E4-F708F54FB66B}" dt="2022-12-21T07:12:31.336" v="89" actId="207"/>
        <pc:sldMkLst>
          <pc:docMk/>
          <pc:sldMk cId="3136425839" sldId="462"/>
        </pc:sldMkLst>
        <pc:spChg chg="mod">
          <ac:chgData name="Rolandas Jurgaitis" userId="9066ecd6-c1fa-4147-a11e-b514ff48277d" providerId="ADAL" clId="{43B8C948-C558-43AC-B9E4-F708F54FB66B}" dt="2022-12-21T07:12:31.336" v="89" actId="207"/>
          <ac:spMkLst>
            <pc:docMk/>
            <pc:sldMk cId="3136425839" sldId="462"/>
            <ac:spMk id="3" creationId="{81834E5F-DDF7-CC9A-88C2-F860DD3CCD41}"/>
          </ac:spMkLst>
        </pc:spChg>
      </pc:sldChg>
      <pc:sldChg chg="modSp mod">
        <pc:chgData name="Rolandas Jurgaitis" userId="9066ecd6-c1fa-4147-a11e-b514ff48277d" providerId="ADAL" clId="{43B8C948-C558-43AC-B9E4-F708F54FB66B}" dt="2022-12-20T11:58:06.902" v="1" actId="207"/>
        <pc:sldMkLst>
          <pc:docMk/>
          <pc:sldMk cId="2489090062" sldId="463"/>
        </pc:sldMkLst>
        <pc:spChg chg="mod">
          <ac:chgData name="Rolandas Jurgaitis" userId="9066ecd6-c1fa-4147-a11e-b514ff48277d" providerId="ADAL" clId="{43B8C948-C558-43AC-B9E4-F708F54FB66B}" dt="2022-12-20T11:58:06.902" v="1" actId="207"/>
          <ac:spMkLst>
            <pc:docMk/>
            <pc:sldMk cId="2489090062" sldId="463"/>
            <ac:spMk id="3" creationId="{EA34B711-A61D-EA89-2DEC-C01E2B16C6FD}"/>
          </ac:spMkLst>
        </pc:spChg>
      </pc:sldChg>
      <pc:sldChg chg="ord">
        <pc:chgData name="Rolandas Jurgaitis" userId="9066ecd6-c1fa-4147-a11e-b514ff48277d" providerId="ADAL" clId="{43B8C948-C558-43AC-B9E4-F708F54FB66B}" dt="2022-12-20T12:01:13.688" v="7"/>
        <pc:sldMkLst>
          <pc:docMk/>
          <pc:sldMk cId="544655784" sldId="468"/>
        </pc:sldMkLst>
      </pc:sldChg>
      <pc:sldChg chg="addSp modSp mod">
        <pc:chgData name="Rolandas Jurgaitis" userId="9066ecd6-c1fa-4147-a11e-b514ff48277d" providerId="ADAL" clId="{43B8C948-C558-43AC-B9E4-F708F54FB66B}" dt="2022-12-20T12:05:19.013" v="87" actId="1582"/>
        <pc:sldMkLst>
          <pc:docMk/>
          <pc:sldMk cId="2643013544" sldId="469"/>
        </pc:sldMkLst>
        <pc:spChg chg="mod">
          <ac:chgData name="Rolandas Jurgaitis" userId="9066ecd6-c1fa-4147-a11e-b514ff48277d" providerId="ADAL" clId="{43B8C948-C558-43AC-B9E4-F708F54FB66B}" dt="2022-12-20T12:04:37.418" v="62" actId="207"/>
          <ac:spMkLst>
            <pc:docMk/>
            <pc:sldMk cId="2643013544" sldId="469"/>
            <ac:spMk id="2" creationId="{CD94C0C4-2D1C-AA76-62A6-9ACCB1F6F6F2}"/>
          </ac:spMkLst>
        </pc:spChg>
        <pc:spChg chg="mod">
          <ac:chgData name="Rolandas Jurgaitis" userId="9066ecd6-c1fa-4147-a11e-b514ff48277d" providerId="ADAL" clId="{43B8C948-C558-43AC-B9E4-F708F54FB66B}" dt="2022-12-20T12:04:51.005" v="84" actId="20577"/>
          <ac:spMkLst>
            <pc:docMk/>
            <pc:sldMk cId="2643013544" sldId="469"/>
            <ac:spMk id="9" creationId="{FF81B0C9-5FB5-E6D5-4B02-BCB242474A4D}"/>
          </ac:spMkLst>
        </pc:spChg>
        <pc:cxnChg chg="add mod">
          <ac:chgData name="Rolandas Jurgaitis" userId="9066ecd6-c1fa-4147-a11e-b514ff48277d" providerId="ADAL" clId="{43B8C948-C558-43AC-B9E4-F708F54FB66B}" dt="2022-12-20T12:05:19.013" v="87" actId="1582"/>
          <ac:cxnSpMkLst>
            <pc:docMk/>
            <pc:sldMk cId="2643013544" sldId="469"/>
            <ac:cxnSpMk id="4" creationId="{69D5F9D5-48FF-91C7-4802-CCFD1C2D14F5}"/>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22.273"/>
    </inkml:context>
    <inkml:brush xml:id="br0">
      <inkml:brushProperty name="width" value="0.35" units="cm"/>
      <inkml:brushProperty name="height" value="0.35" units="cm"/>
    </inkml:brush>
  </inkml:definitions>
  <inkml:trace contextRef="#ctx0" brushRef="#br0">0 1 24575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1.707"/>
    </inkml:context>
    <inkml:brush xml:id="br0">
      <inkml:brushProperty name="width" value="0.35" units="cm"/>
      <inkml:brushProperty name="height" value="0.35" units="cm"/>
    </inkml:brush>
  </inkml:definitions>
  <inkml:trace contextRef="#ctx0" brushRef="#br0">1 1 24575,'3'0'0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2.212"/>
    </inkml:context>
    <inkml:brush xml:id="br0">
      <inkml:brushProperty name="width" value="0.35" units="cm"/>
      <inkml:brushProperty name="height" value="0.35" units="cm"/>
    </inkml:brush>
  </inkml:definitions>
  <inkml:trace contextRef="#ctx0" brushRef="#br0">0 1 24575,'4'0'0,"5"0"0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2.686"/>
    </inkml:context>
    <inkml:brush xml:id="br0">
      <inkml:brushProperty name="width" value="0.35" units="cm"/>
      <inkml:brushProperty name="height" value="0.35" units="cm"/>
    </inkml:brush>
  </inkml:definitions>
  <inkml:trace contextRef="#ctx0" brushRef="#br0">0 1 24575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3.931"/>
    </inkml:context>
    <inkml:brush xml:id="br0">
      <inkml:brushProperty name="width" value="0.35" units="cm"/>
      <inkml:brushProperty name="height" value="0.35" units="cm"/>
    </inkml:brush>
  </inkml:definitions>
  <inkml:trace contextRef="#ctx0" brushRef="#br0">0 1 24575,'4'0'0,"5"0"0,9 0 0,4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4.372"/>
    </inkml:context>
    <inkml:brush xml:id="br0">
      <inkml:brushProperty name="width" value="0.35" units="cm"/>
      <inkml:brushProperty name="height" value="0.35" units="cm"/>
    </inkml:brush>
  </inkml:definitions>
  <inkml:trace contextRef="#ctx0" brushRef="#br0">0 1 24575,'0'4'0,"4"1"0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5.552"/>
    </inkml:context>
    <inkml:brush xml:id="br0">
      <inkml:brushProperty name="width" value="0.35" units="cm"/>
      <inkml:brushProperty name="height" value="0.35" units="cm"/>
    </inkml:brush>
  </inkml:definitions>
  <inkml:trace contextRef="#ctx0" brushRef="#br0">0 1 24575,'8'0'0,"6"0"0,9 0 0,4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5.993"/>
    </inkml:context>
    <inkml:brush xml:id="br0">
      <inkml:brushProperty name="width" value="0.35" units="cm"/>
      <inkml:brushProperty name="height" value="0.35" units="cm"/>
    </inkml:brush>
  </inkml:definitions>
  <inkml:trace contextRef="#ctx0" brushRef="#br0">0 1 24575,'4'0'0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6.420"/>
    </inkml:context>
    <inkml:brush xml:id="br0">
      <inkml:brushProperty name="width" value="0.35" units="cm"/>
      <inkml:brushProperty name="height" value="0.35" units="cm"/>
    </inkml:brush>
  </inkml:definitions>
  <inkml:trace contextRef="#ctx0" brushRef="#br0">1 1 24575,'4'0'0,"1"4"0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6.939"/>
    </inkml:context>
    <inkml:brush xml:id="br0">
      <inkml:brushProperty name="width" value="0.35" units="cm"/>
      <inkml:brushProperty name="height" value="0.35" units="cm"/>
    </inkml:brush>
  </inkml:definitions>
  <inkml:trace contextRef="#ctx0" brushRef="#br0">0 4 24575,'4'0'0,"9"0"0,2-4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7.635"/>
    </inkml:context>
    <inkml:brush xml:id="br0">
      <inkml:brushProperty name="width" value="0.35" units="cm"/>
      <inkml:brushProperty name="height" value="0.3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23.866"/>
    </inkml:context>
    <inkml:brush xml:id="br0">
      <inkml:brushProperty name="width" value="0.35" units="cm"/>
      <inkml:brushProperty name="height" value="0.35" units="cm"/>
    </inkml:brush>
  </inkml:definitions>
  <inkml:trace contextRef="#ctx0" brushRef="#br0">1 0 24575,'0'4'0,"0"5"0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8.139"/>
    </inkml:context>
    <inkml:brush xml:id="br0">
      <inkml:brushProperty name="width" value="0.35" units="cm"/>
      <inkml:brushProperty name="height" value="0.35"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8.786"/>
    </inkml:context>
    <inkml:brush xml:id="br0">
      <inkml:brushProperty name="width" value="0.35" units="cm"/>
      <inkml:brushProperty name="height" value="0.35" units="cm"/>
    </inkml:brush>
  </inkml:definitions>
  <inkml:trace contextRef="#ctx0" brushRef="#br0">1 1 24575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53.136"/>
    </inkml:context>
    <inkml:brush xml:id="br0">
      <inkml:brushProperty name="width" value="0.35" units="cm"/>
      <inkml:brushProperty name="height" value="0.35" units="cm"/>
    </inkml:brush>
  </inkml:definitions>
  <inkml:trace contextRef="#ctx0" brushRef="#br0">0 1 24575,'8'0'0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24.736"/>
    </inkml:context>
    <inkml:brush xml:id="br0">
      <inkml:brushProperty name="width" value="0.35" units="cm"/>
      <inkml:brushProperty name="height" value="0.35" units="cm"/>
    </inkml:brush>
  </inkml:definitions>
  <inkml:trace contextRef="#ctx0" brushRef="#br0">0 5 24575,'4'0'0,"5"0"0,1-4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25.432"/>
    </inkml:context>
    <inkml:brush xml:id="br0">
      <inkml:brushProperty name="width" value="0.35" units="cm"/>
      <inkml:brushProperty name="height" value="0.35" units="cm"/>
    </inkml:brush>
  </inkml:definitions>
  <inkml:trace contextRef="#ctx0" brushRef="#br0">0 1 24575,'4'0'0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26.080"/>
    </inkml:context>
    <inkml:brush xml:id="br0">
      <inkml:brushProperty name="width" value="0.35" units="cm"/>
      <inkml:brushProperty name="height" value="0.3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27.215"/>
    </inkml:context>
    <inkml:brush xml:id="br0">
      <inkml:brushProperty name="width" value="0.35" units="cm"/>
      <inkml:brushProperty name="height" value="0.35" units="cm"/>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39.342"/>
    </inkml:context>
    <inkml:brush xml:id="br0">
      <inkml:brushProperty name="width" value="0.35" units="cm"/>
      <inkml:brushProperty name="height" value="0.35" units="cm"/>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0.034"/>
    </inkml:context>
    <inkml:brush xml:id="br0">
      <inkml:brushProperty name="width" value="0.35" units="cm"/>
      <inkml:brushProperty name="height" value="0.35" units="cm"/>
    </inkml:brush>
  </inkml:definitions>
  <inkml:trace contextRef="#ctx0" brushRef="#br0">1 0 24575,'4'0'0,"1"4"0,3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8:23:40.634"/>
    </inkml:context>
    <inkml:brush xml:id="br0">
      <inkml:brushProperty name="width" value="0.35" units="cm"/>
      <inkml:brushProperty name="height" value="0.35" units="cm"/>
    </inkml:brush>
  </inkml:definitions>
  <inkml:trace contextRef="#ctx0" brushRef="#br0">0 1 24575,'4'4'0,"5"5"0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B64D2-6F2C-4EAF-A783-3E8B51ACC3E0}" type="datetimeFigureOut">
              <a:rPr lang="lt-LT" smtClean="0"/>
              <a:t>2022-12-21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9B6E3-19D4-48E4-9E18-E85FCABFD25A}" type="slidenum">
              <a:rPr lang="lt-LT" smtClean="0"/>
              <a:t>‹#›</a:t>
            </a:fld>
            <a:endParaRPr lang="lt-LT"/>
          </a:p>
        </p:txBody>
      </p:sp>
    </p:spTree>
    <p:extLst>
      <p:ext uri="{BB962C8B-B14F-4D97-AF65-F5344CB8AC3E}">
        <p14:creationId xmlns:p14="http://schemas.microsoft.com/office/powerpoint/2010/main" val="208580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1000" y="685800"/>
            <a:ext cx="6096000" cy="34290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As in the EU, we support the principle of EU legislation</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B8588F-E728-49D5-95B4-52F6F0B0A231}" type="slidenum">
              <a:rPr lang="lt-LT" altLang="en-US" smtClean="0"/>
              <a:pPr>
                <a:spcBef>
                  <a:spcPct val="0"/>
                </a:spcBef>
              </a:pPr>
              <a:t>38</a:t>
            </a:fld>
            <a:endParaRPr lang="lt-LT" altLang="en-US"/>
          </a:p>
        </p:txBody>
      </p:sp>
    </p:spTree>
    <p:extLst>
      <p:ext uri="{BB962C8B-B14F-4D97-AF65-F5344CB8AC3E}">
        <p14:creationId xmlns:p14="http://schemas.microsoft.com/office/powerpoint/2010/main" val="100839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p:cNvSpPr>
            <a:spLocks noGrp="1"/>
          </p:cNvSpPr>
          <p:nvPr>
            <p:ph type="dt" sz="half" idx="10"/>
          </p:nvPr>
        </p:nvSpPr>
        <p:spPr/>
        <p:txBody>
          <a:bodyPr/>
          <a:lstStyle/>
          <a:p>
            <a:fld id="{FFC2205D-2AE6-4DD3-90B2-814A8F26BF40}" type="datetimeFigureOut">
              <a:rPr lang="lt-LT" smtClean="0"/>
              <a:t>2022-12-21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123962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FFC2205D-2AE6-4DD3-90B2-814A8F26BF40}" type="datetimeFigureOut">
              <a:rPr lang="lt-LT" smtClean="0"/>
              <a:t>2022-12-21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12502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FFC2205D-2AE6-4DD3-90B2-814A8F26BF40}" type="datetimeFigureOut">
              <a:rPr lang="lt-LT" smtClean="0"/>
              <a:t>2022-12-21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230913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706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10"/>
          </p:nvPr>
        </p:nvSpPr>
        <p:spPr/>
        <p:txBody>
          <a:bodyPr/>
          <a:lstStyle/>
          <a:p>
            <a:fld id="{FFC2205D-2AE6-4DD3-90B2-814A8F26BF40}" type="datetimeFigureOut">
              <a:rPr lang="lt-LT" smtClean="0"/>
              <a:t>2022-12-21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19329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Redaguoti šablono teksto stilius</a:t>
            </a:r>
          </a:p>
        </p:txBody>
      </p:sp>
      <p:sp>
        <p:nvSpPr>
          <p:cNvPr id="4" name="Datos vietos rezervavimo ženklas 3"/>
          <p:cNvSpPr>
            <a:spLocks noGrp="1"/>
          </p:cNvSpPr>
          <p:nvPr>
            <p:ph type="dt" sz="half" idx="10"/>
          </p:nvPr>
        </p:nvSpPr>
        <p:spPr/>
        <p:txBody>
          <a:bodyPr/>
          <a:lstStyle/>
          <a:p>
            <a:fld id="{FFC2205D-2AE6-4DD3-90B2-814A8F26BF40}" type="datetimeFigureOut">
              <a:rPr lang="lt-LT" smtClean="0"/>
              <a:t>2022-12-21</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89395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p:cNvSpPr>
            <a:spLocks noGrp="1"/>
          </p:cNvSpPr>
          <p:nvPr>
            <p:ph type="dt" sz="half" idx="10"/>
          </p:nvPr>
        </p:nvSpPr>
        <p:spPr/>
        <p:txBody>
          <a:bodyPr/>
          <a:lstStyle/>
          <a:p>
            <a:fld id="{FFC2205D-2AE6-4DD3-90B2-814A8F26BF40}" type="datetimeFigureOut">
              <a:rPr lang="lt-LT" smtClean="0"/>
              <a:t>2022-12-21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274267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p:cNvSpPr>
            <a:spLocks noGrp="1"/>
          </p:cNvSpPr>
          <p:nvPr>
            <p:ph type="dt" sz="half" idx="10"/>
          </p:nvPr>
        </p:nvSpPr>
        <p:spPr/>
        <p:txBody>
          <a:bodyPr/>
          <a:lstStyle/>
          <a:p>
            <a:fld id="{FFC2205D-2AE6-4DD3-90B2-814A8F26BF40}" type="datetimeFigureOut">
              <a:rPr lang="lt-LT" smtClean="0"/>
              <a:t>2022-12-21</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121720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FFC2205D-2AE6-4DD3-90B2-814A8F26BF40}" type="datetimeFigureOut">
              <a:rPr lang="lt-LT" smtClean="0"/>
              <a:t>2022-12-21</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18656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FFC2205D-2AE6-4DD3-90B2-814A8F26BF40}" type="datetimeFigureOut">
              <a:rPr lang="lt-LT" smtClean="0"/>
              <a:t>2022-12-21</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295806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FFC2205D-2AE6-4DD3-90B2-814A8F26BF40}" type="datetimeFigureOut">
              <a:rPr lang="lt-LT" smtClean="0"/>
              <a:t>2022-12-21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119071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Redaguoti šablono teksto stilius</a:t>
            </a:r>
          </a:p>
        </p:txBody>
      </p:sp>
      <p:sp>
        <p:nvSpPr>
          <p:cNvPr id="5" name="Datos vietos rezervavimo ženklas 4"/>
          <p:cNvSpPr>
            <a:spLocks noGrp="1"/>
          </p:cNvSpPr>
          <p:nvPr>
            <p:ph type="dt" sz="half" idx="10"/>
          </p:nvPr>
        </p:nvSpPr>
        <p:spPr/>
        <p:txBody>
          <a:bodyPr/>
          <a:lstStyle/>
          <a:p>
            <a:fld id="{FFC2205D-2AE6-4DD3-90B2-814A8F26BF40}" type="datetimeFigureOut">
              <a:rPr lang="lt-LT" smtClean="0"/>
              <a:t>2022-12-21</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41FDD42C-B649-4403-9B3A-1CE11E066111}" type="slidenum">
              <a:rPr lang="lt-LT" smtClean="0"/>
              <a:t>‹#›</a:t>
            </a:fld>
            <a:endParaRPr lang="lt-LT"/>
          </a:p>
        </p:txBody>
      </p:sp>
    </p:spTree>
    <p:extLst>
      <p:ext uri="{BB962C8B-B14F-4D97-AF65-F5344CB8AC3E}">
        <p14:creationId xmlns:p14="http://schemas.microsoft.com/office/powerpoint/2010/main" val="264871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2205D-2AE6-4DD3-90B2-814A8F26BF40}" type="datetimeFigureOut">
              <a:rPr lang="lt-LT" smtClean="0"/>
              <a:t>2022-12-21</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DD42C-B649-4403-9B3A-1CE11E066111}" type="slidenum">
              <a:rPr lang="lt-LT" smtClean="0"/>
              <a:t>‹#›</a:t>
            </a:fld>
            <a:endParaRPr lang="lt-LT"/>
          </a:p>
        </p:txBody>
      </p:sp>
    </p:spTree>
    <p:extLst>
      <p:ext uri="{BB962C8B-B14F-4D97-AF65-F5344CB8AC3E}">
        <p14:creationId xmlns:p14="http://schemas.microsoft.com/office/powerpoint/2010/main" val="72319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customXml" Target="../ink/ink7.xml"/><Relationship Id="rId18" Type="http://schemas.openxmlformats.org/officeDocument/2006/relationships/customXml" Target="../ink/ink10.xml"/><Relationship Id="rId26" Type="http://schemas.openxmlformats.org/officeDocument/2006/relationships/customXml" Target="../ink/ink15.xml"/><Relationship Id="rId3" Type="http://schemas.openxmlformats.org/officeDocument/2006/relationships/customXml" Target="../ink/ink1.xml"/><Relationship Id="rId21" Type="http://schemas.openxmlformats.org/officeDocument/2006/relationships/customXml" Target="../ink/ink12.xml"/><Relationship Id="rId34" Type="http://schemas.openxmlformats.org/officeDocument/2006/relationships/customXml" Target="../ink/ink20.xml"/><Relationship Id="rId7" Type="http://schemas.openxmlformats.org/officeDocument/2006/relationships/customXml" Target="../ink/ink3.xml"/><Relationship Id="rId12" Type="http://schemas.openxmlformats.org/officeDocument/2006/relationships/customXml" Target="../ink/ink6.xml"/><Relationship Id="rId17" Type="http://schemas.openxmlformats.org/officeDocument/2006/relationships/image" Target="../media/image130.png"/><Relationship Id="rId25" Type="http://schemas.openxmlformats.org/officeDocument/2006/relationships/image" Target="../media/image16.png"/><Relationship Id="rId33" Type="http://schemas.openxmlformats.org/officeDocument/2006/relationships/customXml" Target="../ink/ink19.xml"/><Relationship Id="rId38" Type="http://schemas.openxmlformats.org/officeDocument/2006/relationships/image" Target="../media/image21.png"/><Relationship Id="rId2" Type="http://schemas.openxmlformats.org/officeDocument/2006/relationships/image" Target="../media/image13.png"/><Relationship Id="rId16" Type="http://schemas.openxmlformats.org/officeDocument/2006/relationships/customXml" Target="../ink/ink9.xml"/><Relationship Id="rId20" Type="http://schemas.openxmlformats.org/officeDocument/2006/relationships/image" Target="../media/image14.png"/><Relationship Id="rId29"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customXml" Target="../ink/ink5.xml"/><Relationship Id="rId24" Type="http://schemas.openxmlformats.org/officeDocument/2006/relationships/customXml" Target="../ink/ink14.xml"/><Relationship Id="rId32" Type="http://schemas.openxmlformats.org/officeDocument/2006/relationships/image" Target="../media/image19.png"/><Relationship Id="rId37" Type="http://schemas.openxmlformats.org/officeDocument/2006/relationships/image" Target="../media/image20.png"/><Relationship Id="rId5" Type="http://schemas.openxmlformats.org/officeDocument/2006/relationships/customXml" Target="../ink/ink2.xml"/><Relationship Id="rId15" Type="http://schemas.openxmlformats.org/officeDocument/2006/relationships/image" Target="../media/image120.png"/><Relationship Id="rId23" Type="http://schemas.openxmlformats.org/officeDocument/2006/relationships/image" Target="../media/image15.png"/><Relationship Id="rId28" Type="http://schemas.openxmlformats.org/officeDocument/2006/relationships/customXml" Target="../ink/ink16.xml"/><Relationship Id="rId36" Type="http://schemas.openxmlformats.org/officeDocument/2006/relationships/customXml" Target="../ink/ink22.xml"/><Relationship Id="rId10" Type="http://schemas.openxmlformats.org/officeDocument/2006/relationships/image" Target="../media/image110.png"/><Relationship Id="rId19" Type="http://schemas.openxmlformats.org/officeDocument/2006/relationships/customXml" Target="../ink/ink11.xml"/><Relationship Id="rId31" Type="http://schemas.openxmlformats.org/officeDocument/2006/relationships/customXml" Target="../ink/ink18.xml"/><Relationship Id="rId4" Type="http://schemas.openxmlformats.org/officeDocument/2006/relationships/image" Target="../media/image80.png"/><Relationship Id="rId9" Type="http://schemas.openxmlformats.org/officeDocument/2006/relationships/customXml" Target="../ink/ink4.xml"/><Relationship Id="rId14" Type="http://schemas.openxmlformats.org/officeDocument/2006/relationships/customXml" Target="../ink/ink8.xml"/><Relationship Id="rId22" Type="http://schemas.openxmlformats.org/officeDocument/2006/relationships/customXml" Target="../ink/ink13.xml"/><Relationship Id="rId27" Type="http://schemas.openxmlformats.org/officeDocument/2006/relationships/image" Target="../media/image17.png"/><Relationship Id="rId30" Type="http://schemas.openxmlformats.org/officeDocument/2006/relationships/image" Target="../media/image18.png"/><Relationship Id="rId35" Type="http://schemas.openxmlformats.org/officeDocument/2006/relationships/customXml" Target="../ink/ink2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oleObject" Target="../embeddings/oleObject4.bin"/><Relationship Id="rId26" Type="http://schemas.openxmlformats.org/officeDocument/2006/relationships/image" Target="../media/image41.jpe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8.png"/><Relationship Id="rId12" Type="http://schemas.openxmlformats.org/officeDocument/2006/relationships/oleObject" Target="../embeddings/oleObject1.bin"/><Relationship Id="rId17" Type="http://schemas.openxmlformats.org/officeDocument/2006/relationships/image" Target="../media/image35.png"/><Relationship Id="rId25"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oleObject" Target="../embeddings/oleObject3.bin"/><Relationship Id="rId20" Type="http://schemas.openxmlformats.org/officeDocument/2006/relationships/oleObject" Target="../embeddings/oleObject5.bin"/><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39.jpeg"/><Relationship Id="rId5" Type="http://schemas.openxmlformats.org/officeDocument/2006/relationships/image" Target="../media/image26.png"/><Relationship Id="rId15" Type="http://schemas.openxmlformats.org/officeDocument/2006/relationships/image" Target="../media/image34.png"/><Relationship Id="rId23" Type="http://schemas.openxmlformats.org/officeDocument/2006/relationships/image" Target="../media/image38.png"/><Relationship Id="rId28" Type="http://schemas.openxmlformats.org/officeDocument/2006/relationships/image" Target="../media/image43.jpeg"/><Relationship Id="rId10" Type="http://schemas.openxmlformats.org/officeDocument/2006/relationships/image" Target="../media/image31.png"/><Relationship Id="rId19" Type="http://schemas.openxmlformats.org/officeDocument/2006/relationships/image" Target="../media/image36.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oleObject" Target="../embeddings/oleObject2.bin"/><Relationship Id="rId22" Type="http://schemas.openxmlformats.org/officeDocument/2006/relationships/oleObject" Target="../embeddings/oleObject6.bin"/><Relationship Id="rId27" Type="http://schemas.openxmlformats.org/officeDocument/2006/relationships/image" Target="../media/image42.jpeg"/><Relationship Id="rId30"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ur-lex.europa.eu/legal-content/LT/AUTO/?uri=celex:32014R083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1364805"/>
          </a:xfrm>
        </p:spPr>
        <p:txBody>
          <a:bodyPr/>
          <a:lstStyle/>
          <a:p>
            <a:r>
              <a:rPr lang="lt-LT" b="1" i="1" dirty="0"/>
              <a:t>Tarptautinės sankcijos</a:t>
            </a:r>
            <a:endParaRPr lang="lt-LT" dirty="0"/>
          </a:p>
        </p:txBody>
      </p:sp>
      <p:sp>
        <p:nvSpPr>
          <p:cNvPr id="3" name="Antrinis pavadinimas 2"/>
          <p:cNvSpPr>
            <a:spLocks noGrp="1"/>
          </p:cNvSpPr>
          <p:nvPr>
            <p:ph type="subTitle" idx="1"/>
          </p:nvPr>
        </p:nvSpPr>
        <p:spPr/>
        <p:txBody>
          <a:bodyPr/>
          <a:lstStyle/>
          <a:p>
            <a:endParaRPr lang="lt-LT" dirty="0"/>
          </a:p>
        </p:txBody>
      </p:sp>
    </p:spTree>
    <p:extLst>
      <p:ext uri="{BB962C8B-B14F-4D97-AF65-F5344CB8AC3E}">
        <p14:creationId xmlns:p14="http://schemas.microsoft.com/office/powerpoint/2010/main" val="61795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1D18073-7557-7720-CF53-D6E9F2DFF75D}"/>
              </a:ext>
            </a:extLst>
          </p:cNvPr>
          <p:cNvSpPr>
            <a:spLocks noGrp="1"/>
          </p:cNvSpPr>
          <p:nvPr>
            <p:ph type="title"/>
          </p:nvPr>
        </p:nvSpPr>
        <p:spPr>
          <a:xfrm>
            <a:off x="218830" y="301063"/>
            <a:ext cx="11754339" cy="1325563"/>
          </a:xfrm>
        </p:spPr>
        <p:txBody>
          <a:bodyPr>
            <a:normAutofit/>
          </a:bodyPr>
          <a:lstStyle/>
          <a:p>
            <a:r>
              <a:rPr lang="lt-LT" sz="2000" dirty="0">
                <a:latin typeface="Calibri" panose="020F0502020204030204" pitchFamily="34" charset="0"/>
                <a:ea typeface="Calibri" panose="020F0502020204030204" pitchFamily="34" charset="0"/>
                <a:cs typeface="Times New Roman" panose="02020603050405020304" pitchFamily="18" charset="0"/>
              </a:rPr>
              <a:t>Eksporto apimtys į visas šalis 2022 m. sausio–spalio mėn. yra didesnės negu buvo 2021 m. sausio–gruodžio mėn. Importo apimtys į visas šalis, išskyrus Kirgiziją, 2022 m. sausio–spalio mėn. yra didesnės negu buvo 2021 m. sausio–gruodžio mėn. </a:t>
            </a:r>
            <a:br>
              <a:rPr lang="lt-LT" sz="2000" dirty="0"/>
            </a:br>
            <a:endParaRPr lang="lt-LT" sz="2000" dirty="0"/>
          </a:p>
        </p:txBody>
      </p:sp>
      <p:sp>
        <p:nvSpPr>
          <p:cNvPr id="3" name="Turinio vietos rezervavimo ženklas 2">
            <a:extLst>
              <a:ext uri="{FF2B5EF4-FFF2-40B4-BE49-F238E27FC236}">
                <a16:creationId xmlns:a16="http://schemas.microsoft.com/office/drawing/2014/main" id="{67140D21-9DE5-9DA1-350A-62719A83592C}"/>
              </a:ext>
            </a:extLst>
          </p:cNvPr>
          <p:cNvSpPr>
            <a:spLocks noGrp="1"/>
          </p:cNvSpPr>
          <p:nvPr>
            <p:ph idx="1"/>
          </p:nvPr>
        </p:nvSpPr>
        <p:spPr/>
        <p:txBody>
          <a:bodyPr/>
          <a:lstStyle/>
          <a:p>
            <a:endParaRPr lang="lt-LT" dirty="0"/>
          </a:p>
        </p:txBody>
      </p:sp>
      <p:pic>
        <p:nvPicPr>
          <p:cNvPr id="4" name="Picture 16">
            <a:extLst>
              <a:ext uri="{FF2B5EF4-FFF2-40B4-BE49-F238E27FC236}">
                <a16:creationId xmlns:a16="http://schemas.microsoft.com/office/drawing/2014/main" id="{FFC0D99B-EA82-88F2-F4CB-044015F832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262" y="1825626"/>
            <a:ext cx="10871199" cy="4667230"/>
          </a:xfrm>
          <a:prstGeom prst="rect">
            <a:avLst/>
          </a:prstGeom>
          <a:noFill/>
        </p:spPr>
      </p:pic>
    </p:spTree>
    <p:extLst>
      <p:ext uri="{BB962C8B-B14F-4D97-AF65-F5344CB8AC3E}">
        <p14:creationId xmlns:p14="http://schemas.microsoft.com/office/powerpoint/2010/main" val="140949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CC3BE2F-7AAA-E8CA-48A1-F127FA934CBC}"/>
              </a:ext>
            </a:extLst>
          </p:cNvPr>
          <p:cNvSpPr>
            <a:spLocks noGrp="1"/>
          </p:cNvSpPr>
          <p:nvPr>
            <p:ph type="title"/>
          </p:nvPr>
        </p:nvSpPr>
        <p:spPr/>
        <p:txBody>
          <a:bodyPr/>
          <a:lstStyle/>
          <a:p>
            <a:r>
              <a:rPr lang="lt-LT" sz="1800" dirty="0">
                <a:ln>
                  <a:noFill/>
                </a:ln>
                <a:solidFill>
                  <a:srgbClr val="000000"/>
                </a:solidFill>
                <a:effectLst/>
                <a:latin typeface="Times New Roman" panose="02020603050405020304" pitchFamily="18" charset="0"/>
                <a:ea typeface="MS ??"/>
              </a:rPr>
              <a:t>EU Komisijos jungtinis </a:t>
            </a:r>
            <a:r>
              <a:rPr lang="lt-LT" sz="1800" dirty="0">
                <a:ln>
                  <a:noFill/>
                </a:ln>
                <a:solidFill>
                  <a:srgbClr val="000000"/>
                </a:solidFill>
                <a:effectLst/>
                <a:latin typeface="Times New Roman" panose="02020603050405020304" pitchFamily="18" charset="0"/>
                <a:ea typeface="Times New Roman" panose="02020603050405020304" pitchFamily="18" charset="0"/>
              </a:rPr>
              <a:t>Muitinės ekspertų darbo grupės Bendrųjų muitų teisės klausimų, Muitinės kontrolės ir rizikos valdymo ir Tarptautinių muitinės veiklos klausimų pogrupių virtualus posėdis, Briuselis, Belgija. 2022 m. spalio 26 d.</a:t>
            </a:r>
            <a:endParaRPr lang="lt-LT" dirty="0"/>
          </a:p>
        </p:txBody>
      </p:sp>
      <p:sp>
        <p:nvSpPr>
          <p:cNvPr id="3" name="Turinio vietos rezervavimo ženklas 2">
            <a:extLst>
              <a:ext uri="{FF2B5EF4-FFF2-40B4-BE49-F238E27FC236}">
                <a16:creationId xmlns:a16="http://schemas.microsoft.com/office/drawing/2014/main" id="{FCD8FEDC-772B-942F-A257-5B4233B834DC}"/>
              </a:ext>
            </a:extLst>
          </p:cNvPr>
          <p:cNvSpPr>
            <a:spLocks noGrp="1"/>
          </p:cNvSpPr>
          <p:nvPr>
            <p:ph idx="1"/>
          </p:nvPr>
        </p:nvSpPr>
        <p:spPr/>
        <p:txBody>
          <a:bodyPr/>
          <a:lstStyle/>
          <a:p>
            <a:r>
              <a:rPr lang="lt-LT" dirty="0"/>
              <a:t>COM pirmininkas</a:t>
            </a:r>
          </a:p>
          <a:p>
            <a:r>
              <a:rPr lang="lt-LT" dirty="0"/>
              <a:t>L. </a:t>
            </a:r>
            <a:r>
              <a:rPr lang="lt-LT" dirty="0" err="1"/>
              <a:t>Papamichalopoulou</a:t>
            </a:r>
            <a:endParaRPr lang="lt-LT" dirty="0"/>
          </a:p>
        </p:txBody>
      </p:sp>
      <p:pic>
        <p:nvPicPr>
          <p:cNvPr id="5" name="Paveikslėlis 4">
            <a:extLst>
              <a:ext uri="{FF2B5EF4-FFF2-40B4-BE49-F238E27FC236}">
                <a16:creationId xmlns:a16="http://schemas.microsoft.com/office/drawing/2014/main" id="{F6695F35-E198-6B28-EAFC-944587B1C7D6}"/>
              </a:ext>
            </a:extLst>
          </p:cNvPr>
          <p:cNvPicPr>
            <a:picLocks noChangeAspect="1"/>
          </p:cNvPicPr>
          <p:nvPr/>
        </p:nvPicPr>
        <p:blipFill rotWithShape="1">
          <a:blip r:embed="rId2"/>
          <a:srcRect l="11896" t="19062" r="53131" b="3755"/>
          <a:stretch/>
        </p:blipFill>
        <p:spPr>
          <a:xfrm>
            <a:off x="4862088" y="1825625"/>
            <a:ext cx="5567083" cy="4351338"/>
          </a:xfrm>
          <a:prstGeom prst="rect">
            <a:avLst/>
          </a:prstGeom>
          <a:ln w="28575">
            <a:solidFill>
              <a:srgbClr val="FF0000"/>
            </a:solidFill>
          </a:ln>
        </p:spPr>
      </p:pic>
      <p:cxnSp>
        <p:nvCxnSpPr>
          <p:cNvPr id="6" name="Tiesioji jungtis 5">
            <a:extLst>
              <a:ext uri="{FF2B5EF4-FFF2-40B4-BE49-F238E27FC236}">
                <a16:creationId xmlns:a16="http://schemas.microsoft.com/office/drawing/2014/main" id="{6B23BED0-85D0-C943-0B3F-98108F18300F}"/>
              </a:ext>
            </a:extLst>
          </p:cNvPr>
          <p:cNvCxnSpPr/>
          <p:nvPr/>
        </p:nvCxnSpPr>
        <p:spPr>
          <a:xfrm>
            <a:off x="8440615" y="2250831"/>
            <a:ext cx="16568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Tiesioji jungtis 6">
            <a:extLst>
              <a:ext uri="{FF2B5EF4-FFF2-40B4-BE49-F238E27FC236}">
                <a16:creationId xmlns:a16="http://schemas.microsoft.com/office/drawing/2014/main" id="{150EEFA2-EC2B-75A0-2AF6-6D73DA65C569}"/>
              </a:ext>
            </a:extLst>
          </p:cNvPr>
          <p:cNvCxnSpPr>
            <a:cxnSpLocks/>
          </p:cNvCxnSpPr>
          <p:nvPr/>
        </p:nvCxnSpPr>
        <p:spPr>
          <a:xfrm>
            <a:off x="4962998" y="5795107"/>
            <a:ext cx="5365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630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0A1914D-AA73-0CAD-7BDF-2BF3AC06DF22}"/>
              </a:ext>
            </a:extLst>
          </p:cNvPr>
          <p:cNvSpPr>
            <a:spLocks noGrp="1"/>
          </p:cNvSpPr>
          <p:nvPr>
            <p:ph type="title"/>
          </p:nvPr>
        </p:nvSpPr>
        <p:spPr/>
        <p:txBody>
          <a:bodyPr/>
          <a:lstStyle/>
          <a:p>
            <a:r>
              <a:rPr lang="lt-LT" dirty="0"/>
              <a:t>Statistika/sankcijų įgyvendinimas LR muitinė</a:t>
            </a:r>
          </a:p>
        </p:txBody>
      </p:sp>
      <p:sp>
        <p:nvSpPr>
          <p:cNvPr id="3" name="Turinio vietos rezervavimo ženklas 2">
            <a:extLst>
              <a:ext uri="{FF2B5EF4-FFF2-40B4-BE49-F238E27FC236}">
                <a16:creationId xmlns:a16="http://schemas.microsoft.com/office/drawing/2014/main" id="{55F68526-1500-498F-87A2-2019E38CAB4F}"/>
              </a:ext>
            </a:extLst>
          </p:cNvPr>
          <p:cNvSpPr>
            <a:spLocks noGrp="1"/>
          </p:cNvSpPr>
          <p:nvPr>
            <p:ph idx="1"/>
          </p:nvPr>
        </p:nvSpPr>
        <p:spPr>
          <a:xfrm>
            <a:off x="838200" y="1618488"/>
            <a:ext cx="10515600" cy="4558475"/>
          </a:xfrm>
        </p:spPr>
        <p:txBody>
          <a:bodyPr>
            <a:normAutofit/>
          </a:bodyPr>
          <a:lstStyle/>
          <a:p>
            <a:r>
              <a:rPr lang="lt-LT" sz="2400" dirty="0">
                <a:effectLst/>
                <a:latin typeface="Times New Roman" panose="02020603050405020304" pitchFamily="18" charset="0"/>
                <a:ea typeface="Times New Roman" panose="02020603050405020304" pitchFamily="18" charset="0"/>
              </a:rPr>
              <a:t>Nuo kovo 1 d. iki lapkričio 28 d. muitinė:</a:t>
            </a:r>
          </a:p>
          <a:p>
            <a:r>
              <a:rPr lang="lt-LT" sz="2400" dirty="0">
                <a:effectLst/>
                <a:latin typeface="Calibri" panose="020F0502020204030204" pitchFamily="34" charset="0"/>
                <a:ea typeface="Calibri" panose="020F0502020204030204" pitchFamily="34" charset="0"/>
              </a:rPr>
              <a:t>10 539 kartus neišleido prekių importo, eksporto, tranzito procedūroms kai šalis siuntėja arba gavėja buvo Rusijos Federacija </a:t>
            </a:r>
          </a:p>
          <a:p>
            <a:r>
              <a:rPr lang="lt-LT" sz="2400" dirty="0">
                <a:effectLst/>
                <a:latin typeface="Calibri" panose="020F0502020204030204" pitchFamily="34" charset="0"/>
                <a:ea typeface="Calibri" panose="020F0502020204030204" pitchFamily="34" charset="0"/>
              </a:rPr>
              <a:t> 3 087 kartus, kai šalis siuntėja arba gavėja buvo Baltarusija.</a:t>
            </a:r>
            <a:endParaRPr lang="lt-LT" dirty="0">
              <a:latin typeface="Times New Roman" panose="02020603050405020304" pitchFamily="18" charset="0"/>
              <a:ea typeface="Times New Roman" panose="02020603050405020304" pitchFamily="18" charset="0"/>
            </a:endParaRPr>
          </a:p>
          <a:p>
            <a:pPr lvl="1"/>
            <a:r>
              <a:rPr lang="lt-LT" dirty="0">
                <a:effectLst/>
                <a:latin typeface="Times New Roman" panose="02020603050405020304" pitchFamily="18" charset="0"/>
                <a:ea typeface="Times New Roman" panose="02020603050405020304" pitchFamily="18" charset="0"/>
              </a:rPr>
              <a:t>Neleido atvykti į šalį daugiau nei apie </a:t>
            </a:r>
            <a:r>
              <a:rPr lang="lt-LT" dirty="0">
                <a:latin typeface="Times New Roman" panose="02020603050405020304" pitchFamily="18" charset="0"/>
                <a:ea typeface="Times New Roman" panose="02020603050405020304" pitchFamily="18" charset="0"/>
              </a:rPr>
              <a:t>6330 </a:t>
            </a:r>
            <a:r>
              <a:rPr lang="lt-LT" dirty="0">
                <a:effectLst/>
                <a:latin typeface="Times New Roman" panose="02020603050405020304" pitchFamily="18" charset="0"/>
                <a:ea typeface="Times New Roman" panose="02020603050405020304" pitchFamily="18" charset="0"/>
              </a:rPr>
              <a:t>transpo</a:t>
            </a:r>
            <a:r>
              <a:rPr lang="lt-LT" sz="2000" dirty="0">
                <a:effectLst/>
                <a:latin typeface="Times New Roman" panose="02020603050405020304" pitchFamily="18" charset="0"/>
                <a:ea typeface="Times New Roman" panose="02020603050405020304" pitchFamily="18" charset="0"/>
              </a:rPr>
              <a:t>rto priemonių registruotų Baltarusijos Respublikoje ir Rusijos Federacijoje.</a:t>
            </a:r>
          </a:p>
          <a:p>
            <a:pPr lvl="1"/>
            <a:r>
              <a:rPr lang="lt-LT" sz="2000" dirty="0">
                <a:effectLst/>
                <a:latin typeface="Times New Roman" panose="02020603050405020304" pitchFamily="18" charset="0"/>
                <a:ea typeface="Times New Roman" panose="02020603050405020304" pitchFamily="18" charset="0"/>
              </a:rPr>
              <a:t>Teritorinės muitinės pradėjo ir vykdo apie 68 tyrimų dėl galimai sankcijomis nustatytų draudimų pažeidimų. </a:t>
            </a:r>
          </a:p>
          <a:p>
            <a:pPr lvl="1"/>
            <a:r>
              <a:rPr lang="lt-LT" sz="2000" dirty="0">
                <a:effectLst/>
                <a:latin typeface="Times New Roman" panose="02020603050405020304" pitchFamily="18" charset="0"/>
                <a:ea typeface="Times New Roman" panose="02020603050405020304" pitchFamily="18" charset="0"/>
              </a:rPr>
              <a:t>Už nustatytų ribojamųjų priemonių nesilaikymą muitinė asmenų atžvilgiu pradėjo </a:t>
            </a:r>
            <a:r>
              <a:rPr lang="lt-LT" sz="2000" dirty="0">
                <a:latin typeface="Times New Roman" panose="02020603050405020304" pitchFamily="18" charset="0"/>
                <a:ea typeface="Times New Roman" panose="02020603050405020304" pitchFamily="18" charset="0"/>
              </a:rPr>
              <a:t>632 </a:t>
            </a:r>
            <a:r>
              <a:rPr lang="lt-LT" sz="2000" dirty="0">
                <a:effectLst/>
                <a:latin typeface="Times New Roman" panose="02020603050405020304" pitchFamily="18" charset="0"/>
                <a:ea typeface="Times New Roman" panose="02020603050405020304" pitchFamily="18" charset="0"/>
              </a:rPr>
              <a:t>administracinio nusižengimo teisenas.  </a:t>
            </a:r>
          </a:p>
          <a:p>
            <a:endParaRPr lang="lt-LT" dirty="0"/>
          </a:p>
        </p:txBody>
      </p:sp>
    </p:spTree>
    <p:extLst>
      <p:ext uri="{BB962C8B-B14F-4D97-AF65-F5344CB8AC3E}">
        <p14:creationId xmlns:p14="http://schemas.microsoft.com/office/powerpoint/2010/main" val="104575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960EAA2-899C-4BF9-BC1A-5E372FD3638B}"/>
              </a:ext>
            </a:extLst>
          </p:cNvPr>
          <p:cNvSpPr>
            <a:spLocks noGrp="1"/>
          </p:cNvSpPr>
          <p:nvPr>
            <p:ph type="title"/>
          </p:nvPr>
        </p:nvSpPr>
        <p:spPr/>
        <p:txBody>
          <a:bodyPr/>
          <a:lstStyle/>
          <a:p>
            <a:r>
              <a:rPr lang="lt-LT" dirty="0"/>
              <a:t>LR teisės aktai</a:t>
            </a:r>
          </a:p>
        </p:txBody>
      </p:sp>
      <p:sp>
        <p:nvSpPr>
          <p:cNvPr id="3" name="Turinio vietos rezervavimo ženklas 2">
            <a:extLst>
              <a:ext uri="{FF2B5EF4-FFF2-40B4-BE49-F238E27FC236}">
                <a16:creationId xmlns:a16="http://schemas.microsoft.com/office/drawing/2014/main" id="{EC514D57-9A29-40EB-90A7-B42C5FF6CCC5}"/>
              </a:ext>
            </a:extLst>
          </p:cNvPr>
          <p:cNvSpPr>
            <a:spLocks noGrp="1"/>
          </p:cNvSpPr>
          <p:nvPr>
            <p:ph idx="1"/>
          </p:nvPr>
        </p:nvSpPr>
        <p:spPr/>
        <p:txBody>
          <a:bodyPr/>
          <a:lstStyle/>
          <a:p>
            <a:r>
              <a:rPr lang="lt-LT" dirty="0"/>
              <a:t>Lietuvos Respublikos Tarptautinių sankcijų įstatymas</a:t>
            </a:r>
          </a:p>
          <a:p>
            <a:pPr lvl="1"/>
            <a:r>
              <a:rPr lang="lt-LT" dirty="0"/>
              <a:t>2004 m. balandžio 22 d. IX-2160</a:t>
            </a:r>
          </a:p>
          <a:p>
            <a:pPr marL="457200" lvl="1" indent="0">
              <a:buNone/>
            </a:pPr>
            <a:r>
              <a:rPr lang="lt-LT" dirty="0"/>
              <a:t>(</a:t>
            </a:r>
            <a:r>
              <a:rPr lang="lt-LT" dirty="0">
                <a:solidFill>
                  <a:srgbClr val="FF0000"/>
                </a:solidFill>
              </a:rPr>
              <a:t>Nauja redakcija 2022-05-17</a:t>
            </a:r>
            <a:r>
              <a:rPr lang="lt-LT" dirty="0"/>
              <a:t>)</a:t>
            </a:r>
          </a:p>
          <a:p>
            <a:pPr marL="457200" lvl="1" indent="0">
              <a:buNone/>
            </a:pPr>
            <a:endParaRPr lang="lt-LT" dirty="0"/>
          </a:p>
          <a:p>
            <a:pPr marL="457200" lvl="1" indent="0">
              <a:buNone/>
            </a:pPr>
            <a:r>
              <a:rPr lang="lt-LT" dirty="0">
                <a:solidFill>
                  <a:srgbClr val="FF0000"/>
                </a:solidFill>
              </a:rPr>
              <a:t>LRV Nutarimas 2022 m. gegužės 25 d. Nr.535</a:t>
            </a:r>
            <a:r>
              <a:rPr lang="lt-LT" dirty="0"/>
              <a:t> „Dėl Lietuvos Respublikos tarptautinių sankcijų įstatymo įgyvendinimo“</a:t>
            </a:r>
          </a:p>
          <a:p>
            <a:pPr marL="457200" lvl="1" indent="0">
              <a:buNone/>
            </a:pPr>
            <a:endParaRPr lang="lt-LT" dirty="0"/>
          </a:p>
          <a:p>
            <a:pPr marL="457200" lvl="1" indent="0">
              <a:buNone/>
            </a:pPr>
            <a:r>
              <a:rPr lang="lt-LT" dirty="0"/>
              <a:t>Reglamentuotas -  Koordinavimas (URM)</a:t>
            </a:r>
          </a:p>
          <a:p>
            <a:pPr marL="457200" lvl="1" indent="0">
              <a:buNone/>
            </a:pPr>
            <a:r>
              <a:rPr lang="lt-LT" dirty="0"/>
              <a:t>		   	 Komisija (LRV)</a:t>
            </a:r>
          </a:p>
          <a:p>
            <a:pPr marL="457200" lvl="1" indent="0">
              <a:buNone/>
            </a:pPr>
            <a:r>
              <a:rPr lang="lt-LT" dirty="0"/>
              <a:t>		    	 Kompetentingos institucijos</a:t>
            </a:r>
          </a:p>
        </p:txBody>
      </p:sp>
    </p:spTree>
    <p:extLst>
      <p:ext uri="{BB962C8B-B14F-4D97-AF65-F5344CB8AC3E}">
        <p14:creationId xmlns:p14="http://schemas.microsoft.com/office/powerpoint/2010/main" val="372953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Sankcijų sritys</a:t>
            </a:r>
          </a:p>
        </p:txBody>
      </p:sp>
      <p:sp>
        <p:nvSpPr>
          <p:cNvPr id="3" name="Turinio vietos rezervavimo ženklas 2"/>
          <p:cNvSpPr>
            <a:spLocks noGrp="1"/>
          </p:cNvSpPr>
          <p:nvPr>
            <p:ph idx="1"/>
          </p:nvPr>
        </p:nvSpPr>
        <p:spPr/>
        <p:txBody>
          <a:bodyPr/>
          <a:lstStyle/>
          <a:p>
            <a:r>
              <a:rPr lang="lt-LT" b="1" dirty="0"/>
              <a:t>Tarptautinės ekonominės sankcijos</a:t>
            </a:r>
            <a:endParaRPr lang="lt-LT" dirty="0"/>
          </a:p>
          <a:p>
            <a:r>
              <a:rPr lang="lt-LT" b="1" dirty="0"/>
              <a:t>Tarptautinės finansinės sankcijos</a:t>
            </a:r>
            <a:endParaRPr lang="lt-LT" dirty="0"/>
          </a:p>
          <a:p>
            <a:r>
              <a:rPr lang="lt-LT" b="1" dirty="0"/>
              <a:t>Tarptautinės politinės sankcijos</a:t>
            </a:r>
          </a:p>
          <a:p>
            <a:r>
              <a:rPr lang="lt-LT" b="1" dirty="0"/>
              <a:t>Tarptautinės susisiekimo sankcijos</a:t>
            </a:r>
            <a:endParaRPr lang="lt-LT" dirty="0"/>
          </a:p>
          <a:p>
            <a:r>
              <a:rPr lang="lt-LT" b="1" dirty="0"/>
              <a:t>Tarptautinės socialinės sankcijos</a:t>
            </a:r>
            <a:endParaRPr lang="lt-LT" dirty="0"/>
          </a:p>
          <a:p>
            <a:endParaRPr lang="lt-LT" dirty="0"/>
          </a:p>
        </p:txBody>
      </p:sp>
    </p:spTree>
    <p:extLst>
      <p:ext uri="{BB962C8B-B14F-4D97-AF65-F5344CB8AC3E}">
        <p14:creationId xmlns:p14="http://schemas.microsoft.com/office/powerpoint/2010/main" val="119978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17B5E0-CA96-4EAD-BADF-A9236B3B5E67}"/>
              </a:ext>
            </a:extLst>
          </p:cNvPr>
          <p:cNvSpPr>
            <a:spLocks noGrp="1"/>
          </p:cNvSpPr>
          <p:nvPr>
            <p:ph type="title"/>
          </p:nvPr>
        </p:nvSpPr>
        <p:spPr/>
        <p:txBody>
          <a:bodyPr/>
          <a:lstStyle/>
          <a:p>
            <a:r>
              <a:rPr lang="lt-LT" dirty="0"/>
              <a:t>Kompetentingos institucijos</a:t>
            </a:r>
          </a:p>
        </p:txBody>
      </p:sp>
      <p:sp>
        <p:nvSpPr>
          <p:cNvPr id="3" name="Turinio vietos rezervavimo ženklas 2">
            <a:extLst>
              <a:ext uri="{FF2B5EF4-FFF2-40B4-BE49-F238E27FC236}">
                <a16:creationId xmlns:a16="http://schemas.microsoft.com/office/drawing/2014/main" id="{393E306C-A11A-4AC4-8D5F-088A15DFA93F}"/>
              </a:ext>
            </a:extLst>
          </p:cNvPr>
          <p:cNvSpPr>
            <a:spLocks noGrp="1"/>
          </p:cNvSpPr>
          <p:nvPr>
            <p:ph idx="1"/>
          </p:nvPr>
        </p:nvSpPr>
        <p:spPr/>
        <p:txBody>
          <a:bodyPr/>
          <a:lstStyle/>
          <a:p>
            <a:r>
              <a:rPr lang="lt-LT" dirty="0"/>
              <a:t>Priima sprendimus</a:t>
            </a:r>
          </a:p>
          <a:p>
            <a:r>
              <a:rPr lang="lt-LT" dirty="0"/>
              <a:t>Taiko išimtis- leidimai, licencijos ir pan.</a:t>
            </a:r>
          </a:p>
          <a:p>
            <a:r>
              <a:rPr lang="lt-LT" dirty="0"/>
              <a:t>Teikia konsultacijas</a:t>
            </a:r>
          </a:p>
        </p:txBody>
      </p:sp>
    </p:spTree>
    <p:extLst>
      <p:ext uri="{BB962C8B-B14F-4D97-AF65-F5344CB8AC3E}">
        <p14:creationId xmlns:p14="http://schemas.microsoft.com/office/powerpoint/2010/main" val="275499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u="sng" dirty="0"/>
              <a:t>Tarptautinės ekonominės sankcijos</a:t>
            </a:r>
            <a:br>
              <a:rPr lang="lt-LT" dirty="0"/>
            </a:br>
            <a:r>
              <a:rPr lang="lt-LT" sz="3200" dirty="0"/>
              <a:t>Kompetentinga institucija</a:t>
            </a:r>
          </a:p>
        </p:txBody>
      </p:sp>
      <p:sp>
        <p:nvSpPr>
          <p:cNvPr id="3" name="Turinio vietos rezervavimo ženklas 2"/>
          <p:cNvSpPr>
            <a:spLocks noGrp="1"/>
          </p:cNvSpPr>
          <p:nvPr>
            <p:ph idx="1"/>
          </p:nvPr>
        </p:nvSpPr>
        <p:spPr/>
        <p:txBody>
          <a:bodyPr>
            <a:normAutofit fontScale="77500" lnSpcReduction="20000"/>
          </a:bodyPr>
          <a:lstStyle/>
          <a:p>
            <a:r>
              <a:rPr lang="lt-LT" dirty="0"/>
              <a:t>Tai civilinės, dvigubos paskirties prekių, karinės įrangos, paslaugų ir technologijų importo, eksporto, reeksporto ir tranzito, įskaitant tarpininkavimą, apribojimai; prekybos su subjektais, dėl kurių įgyvendinamos tarptautinės sankcijos, apribojimai; Lietuvos Respublikos fizinių ir juridinių asmenų ekonominės veiklos valstybėje ar teritorijoje, dėl kurios įgyvendinamos tarptautinės sankcijos, apribojimai; subjektų, dėl kurių įgyvendinamos tarptautinės sankcijos, ekonominės veiklos Lietuvos Respublikos teritorijoje apribojimai. </a:t>
            </a:r>
          </a:p>
          <a:p>
            <a:r>
              <a:rPr lang="lt-LT" dirty="0"/>
              <a:t>Šių sankcijų įgyvendinimo LR priežiūros institucijos yra </a:t>
            </a:r>
            <a:r>
              <a:rPr lang="lt-LT" dirty="0">
                <a:solidFill>
                  <a:srgbClr val="FF0000"/>
                </a:solidFill>
              </a:rPr>
              <a:t>Ekonomikos ir inovacijų ministerija, Muitinės departamentas prie Finansų ministerijos ir Lietuvos bankas. </a:t>
            </a:r>
          </a:p>
          <a:p>
            <a:r>
              <a:rPr lang="lt-LT" dirty="0"/>
              <a:t>Ekonominės sankcijos LR įgyvendinamos vadovaujantis tiesiogiai taikomais Europos Sąjungos reglamentais arba nacionaliniais teisės aktais. Reikia atkreipti dėmesį, kad prašymai gauti karinės įrangos ar dvejopo panaudojimo prekių eksporto, importo, tranzito ar tarpininkavimo licencijas taip pat vertinami pagal Europos Sąjungos Elgesio kodekso dėl ginklų eksporto kriterijus, tarptautinių neplatinimų režimų ir kitų eksporto kontrolės mechanizmų.</a:t>
            </a:r>
            <a:br>
              <a:rPr lang="lt-LT" dirty="0"/>
            </a:br>
            <a:endParaRPr lang="lt-LT" dirty="0"/>
          </a:p>
        </p:txBody>
      </p:sp>
    </p:spTree>
    <p:extLst>
      <p:ext uri="{BB962C8B-B14F-4D97-AF65-F5344CB8AC3E}">
        <p14:creationId xmlns:p14="http://schemas.microsoft.com/office/powerpoint/2010/main" val="380956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u="sng" dirty="0"/>
              <a:t>Tarptautinės finansinės sankcijos</a:t>
            </a:r>
            <a:br>
              <a:rPr lang="lt-LT" dirty="0"/>
            </a:br>
            <a:r>
              <a:rPr lang="lt-LT" sz="4400" dirty="0"/>
              <a:t>Kompetentinga institucija</a:t>
            </a:r>
            <a:endParaRPr lang="lt-LT" dirty="0"/>
          </a:p>
        </p:txBody>
      </p:sp>
      <p:sp>
        <p:nvSpPr>
          <p:cNvPr id="3" name="Turinio vietos rezervavimo ženklas 2"/>
          <p:cNvSpPr>
            <a:spLocks noGrp="1"/>
          </p:cNvSpPr>
          <p:nvPr>
            <p:ph idx="1"/>
          </p:nvPr>
        </p:nvSpPr>
        <p:spPr/>
        <p:txBody>
          <a:bodyPr>
            <a:normAutofit fontScale="92500" lnSpcReduction="20000"/>
          </a:bodyPr>
          <a:lstStyle/>
          <a:p>
            <a:r>
              <a:rPr lang="lt-LT" dirty="0"/>
              <a:t>Tai subjektų, dėl kurių įgyvendinamos tarptautinės sankcijos, teisių valdyti, naudoti ir disponuoti pinigais, vertybiniais popieriais, daiktais, kitu turtu ir turtinėmis teisėmis apribojimai; mokėjimų apribojimai subjektams, dėl kurių įgyvendinamos tarptautinės sankcijos; kiti finansinės veiklos apribojimai. </a:t>
            </a:r>
          </a:p>
          <a:p>
            <a:r>
              <a:rPr lang="lt-LT" dirty="0"/>
              <a:t>Šių sankcijų įgyvendinimo LR priežiūros institucijos yra </a:t>
            </a:r>
            <a:r>
              <a:rPr lang="lt-LT" dirty="0">
                <a:solidFill>
                  <a:srgbClr val="FF0000"/>
                </a:solidFill>
              </a:rPr>
              <a:t>Finansinių nusikaltimų tyrimo tarnyba prie Vidaus reikalų ministerijos, Muitinės departamentas prie Finansų ministerijos, Lietuvos bankas. </a:t>
            </a:r>
          </a:p>
          <a:p>
            <a:r>
              <a:rPr lang="lt-LT" dirty="0"/>
              <a:t>Finansinės sankcijos, įskaitant sankcijas teroristinėms organizacijoms, LR įgyvendinamos vadovaujantis tiesiogiai taikomais Europos Sąjungos reglamentais arba nacionaliniais teisės aktais.</a:t>
            </a:r>
            <a:br>
              <a:rPr lang="lt-LT" dirty="0"/>
            </a:br>
            <a:br>
              <a:rPr lang="lt-LT" dirty="0"/>
            </a:br>
            <a:endParaRPr lang="lt-LT" dirty="0"/>
          </a:p>
        </p:txBody>
      </p:sp>
    </p:spTree>
    <p:extLst>
      <p:ext uri="{BB962C8B-B14F-4D97-AF65-F5344CB8AC3E}">
        <p14:creationId xmlns:p14="http://schemas.microsoft.com/office/powerpoint/2010/main" val="1319437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b="1" u="sng" dirty="0"/>
              <a:t>Tarptautinės susisiekimo sankcijos</a:t>
            </a:r>
            <a:br>
              <a:rPr lang="lt-LT" dirty="0"/>
            </a:br>
            <a:r>
              <a:rPr lang="lt-LT" sz="4400" dirty="0"/>
              <a:t>Kompetentinga institucija</a:t>
            </a:r>
            <a:endParaRPr lang="lt-LT" dirty="0"/>
          </a:p>
        </p:txBody>
      </p:sp>
      <p:sp>
        <p:nvSpPr>
          <p:cNvPr id="3" name="Turinio vietos rezervavimo ženklas 2"/>
          <p:cNvSpPr>
            <a:spLocks noGrp="1"/>
          </p:cNvSpPr>
          <p:nvPr>
            <p:ph idx="1"/>
          </p:nvPr>
        </p:nvSpPr>
        <p:spPr/>
        <p:txBody>
          <a:bodyPr/>
          <a:lstStyle/>
          <a:p>
            <a:r>
              <a:rPr lang="lt-LT" dirty="0"/>
              <a:t>Tai transporto (geležinkelių, kelių, vandens, oro), pašto, elektroninių ryšių ir (ar) kitokių ryšių ir susisiekimo su subjektais, dėl kurių įgyvendinamos tarptautinės sankcijos, apribojimai. </a:t>
            </a:r>
          </a:p>
          <a:p>
            <a:r>
              <a:rPr lang="lt-LT" dirty="0"/>
              <a:t>Šių sankcijų įgyvendinimo LR priežiūros institucijos yra </a:t>
            </a:r>
            <a:r>
              <a:rPr lang="lt-LT" dirty="0">
                <a:solidFill>
                  <a:srgbClr val="FF0000"/>
                </a:solidFill>
              </a:rPr>
              <a:t>Susisiekimo ministerija, Lietuvos transporto saugos administracija ir Ryšių reguliavimo tarnyba.</a:t>
            </a:r>
            <a:br>
              <a:rPr lang="lt-LT" dirty="0">
                <a:solidFill>
                  <a:srgbClr val="FF0000"/>
                </a:solidFill>
              </a:rPr>
            </a:br>
            <a:endParaRPr lang="lt-LT" dirty="0">
              <a:solidFill>
                <a:srgbClr val="FF0000"/>
              </a:solidFill>
            </a:endParaRPr>
          </a:p>
        </p:txBody>
      </p:sp>
    </p:spTree>
    <p:extLst>
      <p:ext uri="{BB962C8B-B14F-4D97-AF65-F5344CB8AC3E}">
        <p14:creationId xmlns:p14="http://schemas.microsoft.com/office/powerpoint/2010/main" val="394683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7AB1A5-C3A1-ECAC-094F-4ECDD4F4DE38}"/>
              </a:ext>
            </a:extLst>
          </p:cNvPr>
          <p:cNvSpPr>
            <a:spLocks noGrp="1"/>
          </p:cNvSpPr>
          <p:nvPr>
            <p:ph type="title"/>
          </p:nvPr>
        </p:nvSpPr>
        <p:spPr/>
        <p:txBody>
          <a:bodyPr/>
          <a:lstStyle/>
          <a:p>
            <a:r>
              <a:rPr lang="lt-LT" dirty="0"/>
              <a:t>„8 Paketas“</a:t>
            </a:r>
            <a:br>
              <a:rPr lang="lt-LT" dirty="0"/>
            </a:br>
            <a:r>
              <a:rPr lang="lt-LT" dirty="0"/>
              <a:t>2022 10 06 Reglamentas 2022/1904</a:t>
            </a:r>
          </a:p>
        </p:txBody>
      </p:sp>
      <p:sp>
        <p:nvSpPr>
          <p:cNvPr id="3" name="Turinio vietos rezervavimo ženklas 2">
            <a:extLst>
              <a:ext uri="{FF2B5EF4-FFF2-40B4-BE49-F238E27FC236}">
                <a16:creationId xmlns:a16="http://schemas.microsoft.com/office/drawing/2014/main" id="{A0BADC7A-1986-B29F-F45D-EE9D00963961}"/>
              </a:ext>
            </a:extLst>
          </p:cNvPr>
          <p:cNvSpPr>
            <a:spLocks noGrp="1"/>
          </p:cNvSpPr>
          <p:nvPr>
            <p:ph idx="1"/>
          </p:nvPr>
        </p:nvSpPr>
        <p:spPr>
          <a:xfrm>
            <a:off x="774192" y="1779905"/>
            <a:ext cx="10515600" cy="4351338"/>
          </a:xfrm>
        </p:spPr>
        <p:txBody>
          <a:bodyPr/>
          <a:lstStyle/>
          <a:p>
            <a:pPr lvl="1"/>
            <a:r>
              <a:rPr lang="lt-LT" dirty="0"/>
              <a:t>Pakeistas ES Reglamentas 833/2014 (prekių sąrašai)</a:t>
            </a:r>
          </a:p>
          <a:p>
            <a:pPr lvl="1"/>
            <a:r>
              <a:rPr lang="lt-LT" dirty="0"/>
              <a:t>VII priedas iš dalies keičiamas pagal šio reglamento I priedą;</a:t>
            </a:r>
          </a:p>
          <a:p>
            <a:pPr lvl="1"/>
            <a:r>
              <a:rPr lang="lt-LT" dirty="0"/>
              <a:t>VIII priedas iš dalies keičiamas pagal šio reglamento II priedą; </a:t>
            </a:r>
          </a:p>
          <a:p>
            <a:pPr lvl="1"/>
            <a:r>
              <a:rPr lang="lt-LT" dirty="0"/>
              <a:t>XI priedas iš dalies keičiamas pagal šio reglamento III priedą; </a:t>
            </a:r>
          </a:p>
          <a:p>
            <a:pPr lvl="1"/>
            <a:r>
              <a:rPr lang="lt-LT" dirty="0"/>
              <a:t>XVII priedas iš dalies keičiamas pagal šio reglamento IV priedą; </a:t>
            </a:r>
          </a:p>
          <a:p>
            <a:pPr lvl="1"/>
            <a:r>
              <a:rPr lang="lt-LT" dirty="0"/>
              <a:t>XIX priedas iš dalies keičiamas pagal šio reglamento V priedą; </a:t>
            </a:r>
          </a:p>
          <a:p>
            <a:pPr lvl="1"/>
            <a:r>
              <a:rPr lang="lt-LT" dirty="0"/>
              <a:t>XXI priedas iš dalies keičiamas pagal šio reglamento VI priedą; </a:t>
            </a:r>
          </a:p>
          <a:p>
            <a:pPr lvl="1"/>
            <a:r>
              <a:rPr lang="lt-LT" dirty="0"/>
              <a:t>XXIII priedas iš dalies keičiamas pagal šio reglamento VII priedą; </a:t>
            </a:r>
          </a:p>
          <a:p>
            <a:pPr lvl="1"/>
            <a:r>
              <a:rPr lang="lt-LT" dirty="0"/>
              <a:t>XXVIII priedas įterpiamas pagal šio reglamento VIII priedą; </a:t>
            </a:r>
          </a:p>
          <a:p>
            <a:pPr lvl="1"/>
            <a:r>
              <a:rPr lang="lt-LT" dirty="0"/>
              <a:t>XXIX priedas įterpiamas pagal šio reglamento IX priedą</a:t>
            </a:r>
          </a:p>
          <a:p>
            <a:endParaRPr lang="lt-LT" dirty="0"/>
          </a:p>
        </p:txBody>
      </p:sp>
    </p:spTree>
    <p:extLst>
      <p:ext uri="{BB962C8B-B14F-4D97-AF65-F5344CB8AC3E}">
        <p14:creationId xmlns:p14="http://schemas.microsoft.com/office/powerpoint/2010/main" val="98887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just"/>
            <a:r>
              <a:rPr lang="en-US" dirty="0"/>
              <a:t>Sankcijų, </a:t>
            </a:r>
            <a:r>
              <a:rPr lang="en-US" dirty="0" err="1"/>
              <a:t>dar</a:t>
            </a:r>
            <a:r>
              <a:rPr lang="en-US" dirty="0"/>
              <a:t> </a:t>
            </a:r>
            <a:r>
              <a:rPr lang="en-US" dirty="0" err="1"/>
              <a:t>vadinamų</a:t>
            </a:r>
            <a:r>
              <a:rPr lang="en-US" dirty="0"/>
              <a:t> </a:t>
            </a:r>
            <a:r>
              <a:rPr lang="en-US" dirty="0" err="1"/>
              <a:t>ribojamosiomis</a:t>
            </a:r>
            <a:r>
              <a:rPr lang="en-US" dirty="0"/>
              <a:t> </a:t>
            </a:r>
            <a:r>
              <a:rPr lang="en-US" dirty="0" err="1"/>
              <a:t>priemonėmis</a:t>
            </a:r>
            <a:r>
              <a:rPr lang="lt-LT" dirty="0"/>
              <a:t> (</a:t>
            </a:r>
            <a:r>
              <a:rPr lang="lt-LT" dirty="0">
                <a:solidFill>
                  <a:srgbClr val="3333FF"/>
                </a:solidFill>
              </a:rPr>
              <a:t>JT Chartija</a:t>
            </a:r>
            <a:r>
              <a:rPr lang="lt-LT" dirty="0"/>
              <a:t>)</a:t>
            </a:r>
          </a:p>
        </p:txBody>
      </p:sp>
      <p:sp>
        <p:nvSpPr>
          <p:cNvPr id="3" name="Turinio vietos rezervavimo ženklas 2"/>
          <p:cNvSpPr>
            <a:spLocks noGrp="1"/>
          </p:cNvSpPr>
          <p:nvPr>
            <p:ph idx="1"/>
          </p:nvPr>
        </p:nvSpPr>
        <p:spPr/>
        <p:txBody>
          <a:bodyPr>
            <a:normAutofit fontScale="92500" lnSpcReduction="20000"/>
          </a:bodyPr>
          <a:lstStyle/>
          <a:p>
            <a:pPr algn="just"/>
            <a:r>
              <a:rPr lang="lt-LT" b="1" dirty="0"/>
              <a:t>T</a:t>
            </a:r>
            <a:r>
              <a:rPr lang="en-US" b="1" dirty="0" err="1"/>
              <a:t>ikslas</a:t>
            </a:r>
            <a:r>
              <a:rPr lang="en-US" b="1" dirty="0"/>
              <a:t> </a:t>
            </a:r>
            <a:r>
              <a:rPr lang="en-US" dirty="0"/>
              <a:t>– </a:t>
            </a:r>
            <a:r>
              <a:rPr lang="en-US" dirty="0" err="1"/>
              <a:t>pakeisti</a:t>
            </a:r>
            <a:r>
              <a:rPr lang="en-US" dirty="0"/>
              <a:t> </a:t>
            </a:r>
            <a:r>
              <a:rPr lang="en-US" dirty="0" err="1"/>
              <a:t>atitinkamos</a:t>
            </a:r>
            <a:r>
              <a:rPr lang="en-US" dirty="0"/>
              <a:t> </a:t>
            </a:r>
            <a:r>
              <a:rPr lang="en-US" dirty="0" err="1"/>
              <a:t>šalies</a:t>
            </a:r>
            <a:r>
              <a:rPr lang="en-US" dirty="0"/>
              <a:t> (</a:t>
            </a:r>
            <a:r>
              <a:rPr lang="en-US" dirty="0" err="1"/>
              <a:t>ar</a:t>
            </a:r>
            <a:r>
              <a:rPr lang="en-US" dirty="0"/>
              <a:t> </a:t>
            </a:r>
            <a:r>
              <a:rPr lang="en-US" dirty="0" err="1"/>
              <a:t>jos</a:t>
            </a:r>
            <a:r>
              <a:rPr lang="en-US" dirty="0"/>
              <a:t> </a:t>
            </a:r>
            <a:r>
              <a:rPr lang="en-US" dirty="0" err="1"/>
              <a:t>dalies</a:t>
            </a:r>
            <a:r>
              <a:rPr lang="en-US" dirty="0"/>
              <a:t>) </a:t>
            </a:r>
            <a:r>
              <a:rPr lang="en-US" dirty="0" err="1"/>
              <a:t>vyriausybės</a:t>
            </a:r>
            <a:r>
              <a:rPr lang="en-US" dirty="0"/>
              <a:t>, </a:t>
            </a:r>
            <a:r>
              <a:rPr lang="en-US" dirty="0" err="1"/>
              <a:t>subjektų</a:t>
            </a:r>
            <a:r>
              <a:rPr lang="en-US" dirty="0"/>
              <a:t> </a:t>
            </a:r>
            <a:r>
              <a:rPr lang="en-US" dirty="0" err="1"/>
              <a:t>ar</a:t>
            </a:r>
            <a:r>
              <a:rPr lang="en-US" dirty="0"/>
              <a:t> </a:t>
            </a:r>
            <a:r>
              <a:rPr lang="en-US" dirty="0" err="1"/>
              <a:t>asmenų</a:t>
            </a:r>
            <a:r>
              <a:rPr lang="en-US" dirty="0"/>
              <a:t> </a:t>
            </a:r>
            <a:r>
              <a:rPr lang="en-US" dirty="0" err="1"/>
              <a:t>vykdomą</a:t>
            </a:r>
            <a:r>
              <a:rPr lang="en-US" dirty="0"/>
              <a:t> </a:t>
            </a:r>
            <a:r>
              <a:rPr lang="en-US" dirty="0" err="1"/>
              <a:t>politiką</a:t>
            </a:r>
            <a:r>
              <a:rPr lang="en-US" dirty="0"/>
              <a:t> </a:t>
            </a:r>
            <a:r>
              <a:rPr lang="en-US" dirty="0" err="1"/>
              <a:t>ar</a:t>
            </a:r>
            <a:r>
              <a:rPr lang="en-US" dirty="0"/>
              <a:t> </a:t>
            </a:r>
            <a:r>
              <a:rPr lang="en-US" dirty="0" err="1"/>
              <a:t>sustabdyti</a:t>
            </a:r>
            <a:r>
              <a:rPr lang="en-US" dirty="0"/>
              <a:t> </a:t>
            </a:r>
            <a:r>
              <a:rPr lang="en-US" dirty="0" err="1"/>
              <a:t>konkrečius</a:t>
            </a:r>
            <a:r>
              <a:rPr lang="en-US" dirty="0"/>
              <a:t> </a:t>
            </a:r>
            <a:r>
              <a:rPr lang="en-US" dirty="0" err="1"/>
              <a:t>veiksmus</a:t>
            </a:r>
            <a:r>
              <a:rPr lang="en-US" dirty="0"/>
              <a:t>. </a:t>
            </a:r>
            <a:endParaRPr lang="lt-LT" dirty="0"/>
          </a:p>
          <a:p>
            <a:pPr algn="just"/>
            <a:r>
              <a:rPr lang="en-US" dirty="0" err="1"/>
              <a:t>Tarptautinių</a:t>
            </a:r>
            <a:r>
              <a:rPr lang="en-US" dirty="0"/>
              <a:t> </a:t>
            </a:r>
            <a:r>
              <a:rPr lang="en-US" dirty="0" err="1"/>
              <a:t>sankcijų</a:t>
            </a:r>
            <a:r>
              <a:rPr lang="en-US" dirty="0"/>
              <a:t> </a:t>
            </a:r>
            <a:r>
              <a:rPr lang="en-US" dirty="0" err="1">
                <a:solidFill>
                  <a:srgbClr val="FF0000"/>
                </a:solidFill>
              </a:rPr>
              <a:t>taikymas</a:t>
            </a:r>
            <a:r>
              <a:rPr lang="en-US" dirty="0">
                <a:solidFill>
                  <a:srgbClr val="FF0000"/>
                </a:solidFill>
              </a:rPr>
              <a:t> </a:t>
            </a:r>
            <a:r>
              <a:rPr lang="en-US" dirty="0" err="1">
                <a:solidFill>
                  <a:srgbClr val="FF0000"/>
                </a:solidFill>
              </a:rPr>
              <a:t>grindžiamas</a:t>
            </a:r>
            <a:r>
              <a:rPr lang="en-US" dirty="0">
                <a:solidFill>
                  <a:srgbClr val="FF0000"/>
                </a:solidFill>
              </a:rPr>
              <a:t> ne </a:t>
            </a:r>
            <a:r>
              <a:rPr lang="en-US" dirty="0" err="1">
                <a:solidFill>
                  <a:srgbClr val="FF0000"/>
                </a:solidFill>
              </a:rPr>
              <a:t>ekonominiais</a:t>
            </a:r>
            <a:r>
              <a:rPr lang="en-US" dirty="0">
                <a:solidFill>
                  <a:srgbClr val="FF0000"/>
                </a:solidFill>
              </a:rPr>
              <a:t> </a:t>
            </a:r>
            <a:r>
              <a:rPr lang="en-US" dirty="0" err="1">
                <a:solidFill>
                  <a:srgbClr val="FF0000"/>
                </a:solidFill>
              </a:rPr>
              <a:t>interesais</a:t>
            </a:r>
            <a:r>
              <a:rPr lang="en-US" dirty="0"/>
              <a:t>, bet </a:t>
            </a:r>
            <a:r>
              <a:rPr lang="en-US" dirty="0" err="1"/>
              <a:t>tarptautinės</a:t>
            </a:r>
            <a:r>
              <a:rPr lang="en-US" dirty="0"/>
              <a:t> </a:t>
            </a:r>
            <a:r>
              <a:rPr lang="en-US" dirty="0" err="1"/>
              <a:t>teisės</a:t>
            </a:r>
            <a:r>
              <a:rPr lang="en-US" dirty="0"/>
              <a:t>, </a:t>
            </a:r>
            <a:r>
              <a:rPr lang="en-US" dirty="0" err="1"/>
              <a:t>demokratijos</a:t>
            </a:r>
            <a:r>
              <a:rPr lang="en-US" dirty="0"/>
              <a:t> </a:t>
            </a:r>
            <a:r>
              <a:rPr lang="en-US" dirty="0" err="1"/>
              <a:t>bei</a:t>
            </a:r>
            <a:r>
              <a:rPr lang="en-US" dirty="0"/>
              <a:t> </a:t>
            </a:r>
            <a:r>
              <a:rPr lang="en-US" dirty="0" err="1"/>
              <a:t>pagarbos</a:t>
            </a:r>
            <a:r>
              <a:rPr lang="en-US" dirty="0"/>
              <a:t> </a:t>
            </a:r>
            <a:r>
              <a:rPr lang="en-US" dirty="0" err="1"/>
              <a:t>žmogaus</a:t>
            </a:r>
            <a:r>
              <a:rPr lang="en-US" dirty="0"/>
              <a:t> </a:t>
            </a:r>
            <a:r>
              <a:rPr lang="en-US" dirty="0" err="1"/>
              <a:t>teisėms</a:t>
            </a:r>
            <a:r>
              <a:rPr lang="en-US" dirty="0"/>
              <a:t> </a:t>
            </a:r>
            <a:r>
              <a:rPr lang="en-US" dirty="0" err="1"/>
              <a:t>ir</a:t>
            </a:r>
            <a:r>
              <a:rPr lang="en-US" dirty="0"/>
              <a:t> </a:t>
            </a:r>
            <a:r>
              <a:rPr lang="en-US" dirty="0" err="1"/>
              <a:t>pagrindinėms</a:t>
            </a:r>
            <a:r>
              <a:rPr lang="en-US" dirty="0"/>
              <a:t> </a:t>
            </a:r>
            <a:r>
              <a:rPr lang="en-US" dirty="0" err="1"/>
              <a:t>laisvėms</a:t>
            </a:r>
            <a:r>
              <a:rPr lang="en-US" dirty="0"/>
              <a:t> </a:t>
            </a:r>
            <a:r>
              <a:rPr lang="en-US" dirty="0" err="1"/>
              <a:t>principais</a:t>
            </a:r>
            <a:r>
              <a:rPr lang="en-US" dirty="0"/>
              <a:t>. </a:t>
            </a:r>
            <a:endParaRPr lang="lt-LT" dirty="0"/>
          </a:p>
          <a:p>
            <a:pPr algn="just"/>
            <a:r>
              <a:rPr lang="en-US" dirty="0" err="1"/>
              <a:t>Sankcijos</a:t>
            </a:r>
            <a:r>
              <a:rPr lang="en-US" dirty="0"/>
              <a:t> </a:t>
            </a:r>
            <a:r>
              <a:rPr lang="en-US" dirty="0" err="1"/>
              <a:t>gali</a:t>
            </a:r>
            <a:r>
              <a:rPr lang="en-US" dirty="0"/>
              <a:t> </a:t>
            </a:r>
            <a:r>
              <a:rPr lang="en-US" dirty="0" err="1">
                <a:solidFill>
                  <a:srgbClr val="FF0000"/>
                </a:solidFill>
              </a:rPr>
              <a:t>apimti</a:t>
            </a:r>
            <a:r>
              <a:rPr lang="en-US" dirty="0">
                <a:solidFill>
                  <a:srgbClr val="FF0000"/>
                </a:solidFill>
              </a:rPr>
              <a:t> </a:t>
            </a:r>
            <a:r>
              <a:rPr lang="en-US" dirty="0" err="1">
                <a:solidFill>
                  <a:srgbClr val="FF0000"/>
                </a:solidFill>
              </a:rPr>
              <a:t>visišką</a:t>
            </a:r>
            <a:r>
              <a:rPr lang="en-US" dirty="0">
                <a:solidFill>
                  <a:srgbClr val="FF0000"/>
                </a:solidFill>
              </a:rPr>
              <a:t> </a:t>
            </a:r>
            <a:r>
              <a:rPr lang="en-US" dirty="0" err="1">
                <a:solidFill>
                  <a:srgbClr val="FF0000"/>
                </a:solidFill>
              </a:rPr>
              <a:t>arba</a:t>
            </a:r>
            <a:r>
              <a:rPr lang="en-US" dirty="0">
                <a:solidFill>
                  <a:srgbClr val="FF0000"/>
                </a:solidFill>
              </a:rPr>
              <a:t> </a:t>
            </a:r>
            <a:r>
              <a:rPr lang="en-US" dirty="0" err="1">
                <a:solidFill>
                  <a:srgbClr val="FF0000"/>
                </a:solidFill>
              </a:rPr>
              <a:t>dalinį</a:t>
            </a:r>
            <a:r>
              <a:rPr lang="en-US" dirty="0">
                <a:solidFill>
                  <a:srgbClr val="FF0000"/>
                </a:solidFill>
              </a:rPr>
              <a:t> </a:t>
            </a:r>
            <a:r>
              <a:rPr lang="en-US" dirty="0" err="1"/>
              <a:t>ekonominių</a:t>
            </a:r>
            <a:r>
              <a:rPr lang="en-US" dirty="0"/>
              <a:t> </a:t>
            </a:r>
            <a:r>
              <a:rPr lang="en-US" dirty="0" err="1"/>
              <a:t>santykių</a:t>
            </a:r>
            <a:r>
              <a:rPr lang="en-US" dirty="0"/>
              <a:t> </a:t>
            </a:r>
            <a:r>
              <a:rPr lang="en-US" dirty="0" err="1"/>
              <a:t>nutraukimą</a:t>
            </a:r>
            <a:r>
              <a:rPr lang="en-US" dirty="0"/>
              <a:t>, </a:t>
            </a:r>
            <a:r>
              <a:rPr lang="en-US" dirty="0" err="1"/>
              <a:t>ryšių</a:t>
            </a:r>
            <a:r>
              <a:rPr lang="en-US" dirty="0"/>
              <a:t> </a:t>
            </a:r>
            <a:r>
              <a:rPr lang="en-US" dirty="0" err="1"/>
              <a:t>priemonių</a:t>
            </a:r>
            <a:r>
              <a:rPr lang="en-US" dirty="0"/>
              <a:t> </a:t>
            </a:r>
            <a:r>
              <a:rPr lang="en-US" dirty="0" err="1"/>
              <a:t>ir</a:t>
            </a:r>
            <a:r>
              <a:rPr lang="en-US" dirty="0"/>
              <a:t> </a:t>
            </a:r>
            <a:r>
              <a:rPr lang="en-US" dirty="0" err="1"/>
              <a:t>diplomatinių</a:t>
            </a:r>
            <a:r>
              <a:rPr lang="en-US" dirty="0"/>
              <a:t> </a:t>
            </a:r>
            <a:r>
              <a:rPr lang="en-US" dirty="0" err="1"/>
              <a:t>santykių</a:t>
            </a:r>
            <a:r>
              <a:rPr lang="en-US" dirty="0"/>
              <a:t> </a:t>
            </a:r>
            <a:r>
              <a:rPr lang="en-US" dirty="0" err="1"/>
              <a:t>apribojimą</a:t>
            </a:r>
            <a:r>
              <a:rPr lang="en-US" dirty="0"/>
              <a:t> </a:t>
            </a:r>
            <a:r>
              <a:rPr lang="en-US" dirty="0" err="1"/>
              <a:t>bei</a:t>
            </a:r>
            <a:r>
              <a:rPr lang="en-US" dirty="0"/>
              <a:t> </a:t>
            </a:r>
            <a:r>
              <a:rPr lang="en-US" dirty="0" err="1"/>
              <a:t>kitokio</a:t>
            </a:r>
            <a:r>
              <a:rPr lang="en-US" dirty="0"/>
              <a:t> </a:t>
            </a:r>
            <a:r>
              <a:rPr lang="en-US" dirty="0" err="1"/>
              <a:t>pobūdžio</a:t>
            </a:r>
            <a:r>
              <a:rPr lang="en-US" dirty="0"/>
              <a:t> </a:t>
            </a:r>
            <a:r>
              <a:rPr lang="en-US" dirty="0" err="1"/>
              <a:t>priemones</a:t>
            </a:r>
            <a:r>
              <a:rPr lang="en-US" dirty="0"/>
              <a:t>.</a:t>
            </a:r>
            <a:endParaRPr lang="lt-LT" dirty="0"/>
          </a:p>
          <a:p>
            <a:pPr algn="just"/>
            <a:r>
              <a:rPr lang="en-US" dirty="0"/>
              <a:t> </a:t>
            </a:r>
            <a:r>
              <a:rPr lang="en-US" dirty="0" err="1"/>
              <a:t>Sankcijų</a:t>
            </a:r>
            <a:r>
              <a:rPr lang="en-US" dirty="0"/>
              <a:t> </a:t>
            </a:r>
            <a:r>
              <a:rPr lang="en-US" dirty="0" err="1"/>
              <a:t>taikymas</a:t>
            </a:r>
            <a:r>
              <a:rPr lang="en-US" dirty="0"/>
              <a:t> </a:t>
            </a:r>
            <a:r>
              <a:rPr lang="en-US" dirty="0" err="1"/>
              <a:t>privalo</a:t>
            </a:r>
            <a:r>
              <a:rPr lang="en-US" dirty="0"/>
              <a:t> </a:t>
            </a:r>
            <a:r>
              <a:rPr lang="en-US" dirty="0" err="1"/>
              <a:t>būti</a:t>
            </a:r>
            <a:r>
              <a:rPr lang="en-US" dirty="0"/>
              <a:t> </a:t>
            </a:r>
            <a:r>
              <a:rPr lang="en-US" dirty="0" err="1">
                <a:solidFill>
                  <a:srgbClr val="FF0000"/>
                </a:solidFill>
              </a:rPr>
              <a:t>pagrįstas</a:t>
            </a:r>
            <a:r>
              <a:rPr lang="en-US" dirty="0">
                <a:solidFill>
                  <a:srgbClr val="FF0000"/>
                </a:solidFill>
              </a:rPr>
              <a:t> </a:t>
            </a:r>
            <a:r>
              <a:rPr lang="en-US" dirty="0" err="1">
                <a:solidFill>
                  <a:srgbClr val="FF0000"/>
                </a:solidFill>
              </a:rPr>
              <a:t>proporcingumo</a:t>
            </a:r>
            <a:r>
              <a:rPr lang="en-US" dirty="0">
                <a:solidFill>
                  <a:srgbClr val="FF0000"/>
                </a:solidFill>
              </a:rPr>
              <a:t> </a:t>
            </a:r>
            <a:r>
              <a:rPr lang="en-US" dirty="0" err="1">
                <a:solidFill>
                  <a:srgbClr val="FF0000"/>
                </a:solidFill>
              </a:rPr>
              <a:t>principu</a:t>
            </a:r>
            <a:r>
              <a:rPr lang="en-US" dirty="0">
                <a:solidFill>
                  <a:srgbClr val="FF0000"/>
                </a:solidFill>
              </a:rPr>
              <a:t> </a:t>
            </a:r>
            <a:r>
              <a:rPr lang="en-US" dirty="0" err="1"/>
              <a:t>ir</a:t>
            </a:r>
            <a:r>
              <a:rPr lang="en-US" dirty="0"/>
              <a:t> </a:t>
            </a:r>
            <a:r>
              <a:rPr lang="en-US" dirty="0" err="1"/>
              <a:t>būti</a:t>
            </a:r>
            <a:r>
              <a:rPr lang="en-US" dirty="0"/>
              <a:t> </a:t>
            </a:r>
            <a:r>
              <a:rPr lang="en-US" dirty="0" err="1"/>
              <a:t>tiesiogiai</a:t>
            </a:r>
            <a:r>
              <a:rPr lang="en-US" dirty="0"/>
              <a:t> </a:t>
            </a:r>
            <a:r>
              <a:rPr lang="en-US" dirty="0" err="1"/>
              <a:t>nukreiptas</a:t>
            </a:r>
            <a:r>
              <a:rPr lang="en-US" dirty="0"/>
              <a:t> į </a:t>
            </a:r>
            <a:r>
              <a:rPr lang="en-US" dirty="0" err="1"/>
              <a:t>subjektus</a:t>
            </a:r>
            <a:r>
              <a:rPr lang="en-US" dirty="0"/>
              <a:t>, </a:t>
            </a:r>
            <a:r>
              <a:rPr lang="en-US" dirty="0" err="1"/>
              <a:t>atsakingus</a:t>
            </a:r>
            <a:r>
              <a:rPr lang="en-US" dirty="0"/>
              <a:t> </a:t>
            </a:r>
            <a:r>
              <a:rPr lang="en-US" dirty="0" err="1"/>
              <a:t>už</a:t>
            </a:r>
            <a:r>
              <a:rPr lang="en-US" dirty="0"/>
              <a:t> </a:t>
            </a:r>
            <a:r>
              <a:rPr lang="en-US" dirty="0" err="1"/>
              <a:t>vykdomą</a:t>
            </a:r>
            <a:r>
              <a:rPr lang="en-US" dirty="0"/>
              <a:t> </a:t>
            </a:r>
            <a:r>
              <a:rPr lang="en-US" dirty="0" err="1"/>
              <a:t>politiką</a:t>
            </a:r>
            <a:r>
              <a:rPr lang="en-US" dirty="0"/>
              <a:t> </a:t>
            </a:r>
            <a:r>
              <a:rPr lang="en-US" dirty="0" err="1"/>
              <a:t>ar</a:t>
            </a:r>
            <a:r>
              <a:rPr lang="en-US" dirty="0"/>
              <a:t> </a:t>
            </a:r>
            <a:r>
              <a:rPr lang="en-US" dirty="0" err="1"/>
              <a:t>konkrečius</a:t>
            </a:r>
            <a:r>
              <a:rPr lang="en-US" dirty="0"/>
              <a:t> </a:t>
            </a:r>
            <a:r>
              <a:rPr lang="en-US" dirty="0" err="1"/>
              <a:t>veiksmus</a:t>
            </a:r>
            <a:r>
              <a:rPr lang="en-US" dirty="0"/>
              <a:t>, į </a:t>
            </a:r>
            <a:r>
              <a:rPr lang="en-US" dirty="0" err="1"/>
              <a:t>kuriuos</a:t>
            </a:r>
            <a:r>
              <a:rPr lang="en-US" dirty="0"/>
              <a:t> </a:t>
            </a:r>
            <a:r>
              <a:rPr lang="en-US" dirty="0" err="1"/>
              <a:t>atsakydama</a:t>
            </a:r>
            <a:r>
              <a:rPr lang="en-US" dirty="0"/>
              <a:t> </a:t>
            </a:r>
            <a:r>
              <a:rPr lang="en-US" dirty="0" err="1"/>
              <a:t>tarptautinė</a:t>
            </a:r>
            <a:r>
              <a:rPr lang="en-US" dirty="0"/>
              <a:t> </a:t>
            </a:r>
            <a:r>
              <a:rPr lang="en-US" dirty="0" err="1"/>
              <a:t>bendrija</a:t>
            </a:r>
            <a:r>
              <a:rPr lang="en-US" dirty="0"/>
              <a:t> </a:t>
            </a:r>
            <a:r>
              <a:rPr lang="en-US" dirty="0" err="1"/>
              <a:t>buvo</a:t>
            </a:r>
            <a:r>
              <a:rPr lang="en-US" dirty="0"/>
              <a:t> </a:t>
            </a:r>
            <a:r>
              <a:rPr lang="en-US" dirty="0" err="1"/>
              <a:t>priversta</a:t>
            </a:r>
            <a:r>
              <a:rPr lang="en-US" dirty="0"/>
              <a:t> </a:t>
            </a:r>
            <a:r>
              <a:rPr lang="en-US" dirty="0" err="1"/>
              <a:t>panaudoti</a:t>
            </a:r>
            <a:r>
              <a:rPr lang="en-US" dirty="0"/>
              <a:t> </a:t>
            </a:r>
            <a:r>
              <a:rPr lang="en-US" dirty="0" err="1"/>
              <a:t>sankcijų</a:t>
            </a:r>
            <a:r>
              <a:rPr lang="en-US" dirty="0"/>
              <a:t> </a:t>
            </a:r>
            <a:r>
              <a:rPr lang="en-US" dirty="0" err="1"/>
              <a:t>instrumentą</a:t>
            </a:r>
            <a:r>
              <a:rPr lang="en-US" dirty="0"/>
              <a:t>.</a:t>
            </a:r>
            <a:br>
              <a:rPr lang="en-US" dirty="0"/>
            </a:br>
            <a:endParaRPr lang="lt-LT" dirty="0"/>
          </a:p>
        </p:txBody>
      </p:sp>
    </p:spTree>
    <p:extLst>
      <p:ext uri="{BB962C8B-B14F-4D97-AF65-F5344CB8AC3E}">
        <p14:creationId xmlns:p14="http://schemas.microsoft.com/office/powerpoint/2010/main" val="361853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F30F9C4-907D-3F6A-C477-8657FCCB1586}"/>
              </a:ext>
            </a:extLst>
          </p:cNvPr>
          <p:cNvSpPr>
            <a:spLocks noGrp="1"/>
          </p:cNvSpPr>
          <p:nvPr>
            <p:ph type="title"/>
          </p:nvPr>
        </p:nvSpPr>
        <p:spPr/>
        <p:txBody>
          <a:bodyPr>
            <a:normAutofit/>
          </a:bodyPr>
          <a:lstStyle/>
          <a:p>
            <a:r>
              <a:rPr lang="lt-LT" dirty="0"/>
              <a:t>2aa straipsnis I PRIEDAS (</a:t>
            </a:r>
            <a:r>
              <a:rPr lang="lt-LT" dirty="0">
                <a:solidFill>
                  <a:srgbClr val="FF0000"/>
                </a:solidFill>
              </a:rPr>
              <a:t>eksportas</a:t>
            </a:r>
            <a:r>
              <a:rPr lang="lt-LT" dirty="0"/>
              <a:t>)</a:t>
            </a:r>
            <a:br>
              <a:rPr lang="lt-LT" dirty="0"/>
            </a:br>
            <a:r>
              <a:rPr lang="lt-LT" sz="2400" i="1" u="sng" dirty="0"/>
              <a:t>Išimtys</a:t>
            </a:r>
            <a:r>
              <a:rPr lang="lt-LT" dirty="0"/>
              <a:t> </a:t>
            </a:r>
            <a:r>
              <a:rPr lang="lt-LT" sz="1200" dirty="0"/>
              <a:t>iki 2022 m. spalio 7 d., arba papildomų sutarčių, būtinų tokioms sutartims įvykdyti, vykdymui iki 2022 m. lapkričio 6 d</a:t>
            </a:r>
          </a:p>
        </p:txBody>
      </p:sp>
      <p:pic>
        <p:nvPicPr>
          <p:cNvPr id="5" name="Turinio vietos rezervavimo ženklas 4">
            <a:extLst>
              <a:ext uri="{FF2B5EF4-FFF2-40B4-BE49-F238E27FC236}">
                <a16:creationId xmlns:a16="http://schemas.microsoft.com/office/drawing/2014/main" id="{9F21A0EE-6158-7FB3-8B25-C523AAE3F607}"/>
              </a:ext>
            </a:extLst>
          </p:cNvPr>
          <p:cNvPicPr>
            <a:picLocks noGrp="1" noChangeAspect="1"/>
          </p:cNvPicPr>
          <p:nvPr>
            <p:ph idx="1"/>
          </p:nvPr>
        </p:nvPicPr>
        <p:blipFill rotWithShape="1">
          <a:blip r:embed="rId2"/>
          <a:srcRect l="29827" t="20667" r="32821" b="15030"/>
          <a:stretch/>
        </p:blipFill>
        <p:spPr>
          <a:xfrm>
            <a:off x="2944368" y="1618489"/>
            <a:ext cx="4471416" cy="4745736"/>
          </a:xfrm>
          <a:ln>
            <a:solidFill>
              <a:srgbClr val="FF0000"/>
            </a:solidFill>
          </a:ln>
        </p:spPr>
      </p:pic>
    </p:spTree>
    <p:extLst>
      <p:ext uri="{BB962C8B-B14F-4D97-AF65-F5344CB8AC3E}">
        <p14:creationId xmlns:p14="http://schemas.microsoft.com/office/powerpoint/2010/main" val="815614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C02247B-554F-65C5-06A9-8853E40F4353}"/>
              </a:ext>
            </a:extLst>
          </p:cNvPr>
          <p:cNvSpPr>
            <a:spLocks noGrp="1"/>
          </p:cNvSpPr>
          <p:nvPr>
            <p:ph type="title"/>
          </p:nvPr>
        </p:nvSpPr>
        <p:spPr>
          <a:xfrm>
            <a:off x="902208" y="310261"/>
            <a:ext cx="10515600" cy="1515364"/>
          </a:xfrm>
        </p:spPr>
        <p:txBody>
          <a:bodyPr>
            <a:normAutofit/>
          </a:bodyPr>
          <a:lstStyle/>
          <a:p>
            <a:r>
              <a:rPr lang="lt-LT" sz="2400" dirty="0"/>
              <a:t>XI priedas iš dalies keičiamas pagal šio reglamento III priedą (</a:t>
            </a:r>
            <a:r>
              <a:rPr lang="lt-LT" sz="2400" dirty="0">
                <a:solidFill>
                  <a:srgbClr val="FF0000"/>
                </a:solidFill>
              </a:rPr>
              <a:t>eksportas</a:t>
            </a:r>
            <a:r>
              <a:rPr lang="lt-LT" sz="2400" dirty="0"/>
              <a:t>)</a:t>
            </a:r>
            <a:br>
              <a:rPr lang="lt-LT" sz="2400" dirty="0"/>
            </a:br>
            <a:r>
              <a:rPr lang="lt-LT" sz="1400" dirty="0"/>
              <a:t>Išimtis</a:t>
            </a:r>
            <a:r>
              <a:rPr lang="lt-LT" sz="1300" dirty="0"/>
              <a:t>  - iki 2022 m. spalio 7 d., arba papildomų sutarčių, būtinų tokioms sutartims įvykdyti, vykdymui iki 2022 m. lapkričio 6 d</a:t>
            </a:r>
            <a:br>
              <a:rPr lang="lt-LT" dirty="0"/>
            </a:br>
            <a:endParaRPr lang="lt-LT" sz="1600" dirty="0"/>
          </a:p>
        </p:txBody>
      </p:sp>
      <p:pic>
        <p:nvPicPr>
          <p:cNvPr id="5" name="Turinio vietos rezervavimo ženklas 4">
            <a:extLst>
              <a:ext uri="{FF2B5EF4-FFF2-40B4-BE49-F238E27FC236}">
                <a16:creationId xmlns:a16="http://schemas.microsoft.com/office/drawing/2014/main" id="{8FFE2628-07C7-9743-70BA-0129BFB9CF6A}"/>
              </a:ext>
            </a:extLst>
          </p:cNvPr>
          <p:cNvPicPr>
            <a:picLocks noGrp="1" noChangeAspect="1"/>
          </p:cNvPicPr>
          <p:nvPr>
            <p:ph idx="1"/>
          </p:nvPr>
        </p:nvPicPr>
        <p:blipFill rotWithShape="1">
          <a:blip r:embed="rId2"/>
          <a:srcRect l="30603" t="13039" r="31425" b="22400"/>
          <a:stretch/>
        </p:blipFill>
        <p:spPr>
          <a:xfrm>
            <a:off x="987552" y="1622277"/>
            <a:ext cx="4489704" cy="4925462"/>
          </a:xfrm>
          <a:ln>
            <a:solidFill>
              <a:srgbClr val="FF0000"/>
            </a:solidFill>
          </a:ln>
        </p:spPr>
      </p:pic>
      <p:sp>
        <p:nvSpPr>
          <p:cNvPr id="6" name="Turinio vietos rezervavimo ženklas 2">
            <a:extLst>
              <a:ext uri="{FF2B5EF4-FFF2-40B4-BE49-F238E27FC236}">
                <a16:creationId xmlns:a16="http://schemas.microsoft.com/office/drawing/2014/main" id="{8E2204CE-73CC-2F89-390C-2944ACDD8CF6}"/>
              </a:ext>
            </a:extLst>
          </p:cNvPr>
          <p:cNvSpPr txBox="1">
            <a:spLocks/>
          </p:cNvSpPr>
          <p:nvPr/>
        </p:nvSpPr>
        <p:spPr>
          <a:xfrm>
            <a:off x="5989320" y="1536193"/>
            <a:ext cx="5364480" cy="1188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dirty="0"/>
              <a:t>Išimtys (EIM leidimas)</a:t>
            </a:r>
          </a:p>
          <a:p>
            <a:pPr lvl="1"/>
            <a:r>
              <a:rPr lang="lt-LT" b="1" dirty="0"/>
              <a:t>Kosmosui (titano gaminiams)</a:t>
            </a:r>
          </a:p>
          <a:p>
            <a:pPr marL="0" indent="0">
              <a:buNone/>
            </a:pPr>
            <a:endParaRPr lang="lt-LT" dirty="0"/>
          </a:p>
        </p:txBody>
      </p:sp>
      <p:sp>
        <p:nvSpPr>
          <p:cNvPr id="10" name="Kairysis riestinis skliaustas 9">
            <a:extLst>
              <a:ext uri="{FF2B5EF4-FFF2-40B4-BE49-F238E27FC236}">
                <a16:creationId xmlns:a16="http://schemas.microsoft.com/office/drawing/2014/main" id="{33F2D0DA-1E15-F25C-AF2E-C2B0C0666630}"/>
              </a:ext>
            </a:extLst>
          </p:cNvPr>
          <p:cNvSpPr/>
          <p:nvPr/>
        </p:nvSpPr>
        <p:spPr>
          <a:xfrm>
            <a:off x="393192" y="3657600"/>
            <a:ext cx="1271016" cy="2231136"/>
          </a:xfrm>
          <a:prstGeom prst="leftBrace">
            <a:avLst>
              <a:gd name="adj1" fmla="val 8333"/>
              <a:gd name="adj2" fmla="val 45082"/>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cxnSp>
        <p:nvCxnSpPr>
          <p:cNvPr id="12" name="Tiesioji rodyklės jungtis 11">
            <a:extLst>
              <a:ext uri="{FF2B5EF4-FFF2-40B4-BE49-F238E27FC236}">
                <a16:creationId xmlns:a16="http://schemas.microsoft.com/office/drawing/2014/main" id="{952EC327-0008-9C51-8BB5-75558D5F0C5E}"/>
              </a:ext>
            </a:extLst>
          </p:cNvPr>
          <p:cNvCxnSpPr>
            <a:stCxn id="10" idx="1"/>
          </p:cNvCxnSpPr>
          <p:nvPr/>
        </p:nvCxnSpPr>
        <p:spPr>
          <a:xfrm flipV="1">
            <a:off x="393192" y="3182112"/>
            <a:ext cx="841248" cy="1481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Laisva forma: figūra 2">
            <a:extLst>
              <a:ext uri="{FF2B5EF4-FFF2-40B4-BE49-F238E27FC236}">
                <a16:creationId xmlns:a16="http://schemas.microsoft.com/office/drawing/2014/main" id="{EAA1CD36-1D04-1311-B250-375462154EC8}"/>
              </a:ext>
            </a:extLst>
          </p:cNvPr>
          <p:cNvSpPr/>
          <p:nvPr/>
        </p:nvSpPr>
        <p:spPr>
          <a:xfrm>
            <a:off x="2916936" y="3456432"/>
            <a:ext cx="588973" cy="233319"/>
          </a:xfrm>
          <a:custGeom>
            <a:avLst/>
            <a:gdLst>
              <a:gd name="connsiteX0" fmla="*/ 0 w 588973"/>
              <a:gd name="connsiteY0" fmla="*/ 27432 h 233319"/>
              <a:gd name="connsiteX1" fmla="*/ 45720 w 588973"/>
              <a:gd name="connsiteY1" fmla="*/ 109728 h 233319"/>
              <a:gd name="connsiteX2" fmla="*/ 91440 w 588973"/>
              <a:gd name="connsiteY2" fmla="*/ 128016 h 233319"/>
              <a:gd name="connsiteX3" fmla="*/ 210312 w 588973"/>
              <a:gd name="connsiteY3" fmla="*/ 146304 h 233319"/>
              <a:gd name="connsiteX4" fmla="*/ 329184 w 588973"/>
              <a:gd name="connsiteY4" fmla="*/ 228600 h 233319"/>
              <a:gd name="connsiteX5" fmla="*/ 374904 w 588973"/>
              <a:gd name="connsiteY5" fmla="*/ 201168 h 233319"/>
              <a:gd name="connsiteX6" fmla="*/ 438912 w 588973"/>
              <a:gd name="connsiteY6" fmla="*/ 164592 h 233319"/>
              <a:gd name="connsiteX7" fmla="*/ 548640 w 588973"/>
              <a:gd name="connsiteY7" fmla="*/ 54864 h 233319"/>
              <a:gd name="connsiteX8" fmla="*/ 585216 w 588973"/>
              <a:gd name="connsiteY8" fmla="*/ 45720 h 233319"/>
              <a:gd name="connsiteX9" fmla="*/ 585216 w 588973"/>
              <a:gd name="connsiteY9" fmla="*/ 0 h 2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973" h="233319">
                <a:moveTo>
                  <a:pt x="0" y="27432"/>
                </a:moveTo>
                <a:cubicBezTo>
                  <a:pt x="10564" y="53842"/>
                  <a:pt x="20866" y="91088"/>
                  <a:pt x="45720" y="109728"/>
                </a:cubicBezTo>
                <a:cubicBezTo>
                  <a:pt x="58851" y="119576"/>
                  <a:pt x="76071" y="122253"/>
                  <a:pt x="91440" y="128016"/>
                </a:cubicBezTo>
                <a:cubicBezTo>
                  <a:pt x="139373" y="145991"/>
                  <a:pt x="136483" y="138921"/>
                  <a:pt x="210312" y="146304"/>
                </a:cubicBezTo>
                <a:cubicBezTo>
                  <a:pt x="249936" y="173736"/>
                  <a:pt x="287859" y="253395"/>
                  <a:pt x="329184" y="228600"/>
                </a:cubicBezTo>
                <a:cubicBezTo>
                  <a:pt x="344424" y="219456"/>
                  <a:pt x="359368" y="209799"/>
                  <a:pt x="374904" y="201168"/>
                </a:cubicBezTo>
                <a:cubicBezTo>
                  <a:pt x="394186" y="190456"/>
                  <a:pt x="422006" y="180371"/>
                  <a:pt x="438912" y="164592"/>
                </a:cubicBezTo>
                <a:cubicBezTo>
                  <a:pt x="476727" y="129298"/>
                  <a:pt x="498458" y="67409"/>
                  <a:pt x="548640" y="54864"/>
                </a:cubicBezTo>
                <a:cubicBezTo>
                  <a:pt x="560832" y="51816"/>
                  <a:pt x="578245" y="56177"/>
                  <a:pt x="585216" y="45720"/>
                </a:cubicBezTo>
                <a:cubicBezTo>
                  <a:pt x="593670" y="33040"/>
                  <a:pt x="585216" y="15240"/>
                  <a:pt x="585216"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86103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170BBB-7F3A-6428-5F5B-8F3ED92DB045}"/>
              </a:ext>
            </a:extLst>
          </p:cNvPr>
          <p:cNvSpPr>
            <a:spLocks noGrp="1"/>
          </p:cNvSpPr>
          <p:nvPr>
            <p:ph type="title"/>
          </p:nvPr>
        </p:nvSpPr>
        <p:spPr/>
        <p:txBody>
          <a:bodyPr>
            <a:normAutofit/>
          </a:bodyPr>
          <a:lstStyle/>
          <a:p>
            <a:r>
              <a:rPr lang="lt-LT" sz="2800" dirty="0"/>
              <a:t>XVII priedas iš dalies keičiamas pagal šio reglamento IV priedą (</a:t>
            </a:r>
            <a:r>
              <a:rPr lang="lt-LT" sz="2800" dirty="0">
                <a:solidFill>
                  <a:srgbClr val="FF0000"/>
                </a:solidFill>
              </a:rPr>
              <a:t>importas</a:t>
            </a:r>
            <a:r>
              <a:rPr lang="lt-LT" sz="2800" dirty="0"/>
              <a:t>)</a:t>
            </a:r>
          </a:p>
        </p:txBody>
      </p:sp>
      <p:pic>
        <p:nvPicPr>
          <p:cNvPr id="5" name="Turinio vietos rezervavimo ženklas 4">
            <a:extLst>
              <a:ext uri="{FF2B5EF4-FFF2-40B4-BE49-F238E27FC236}">
                <a16:creationId xmlns:a16="http://schemas.microsoft.com/office/drawing/2014/main" id="{6DD4D240-6401-C57E-6FD4-45C7B94B153C}"/>
              </a:ext>
            </a:extLst>
          </p:cNvPr>
          <p:cNvPicPr>
            <a:picLocks noGrp="1" noChangeAspect="1"/>
          </p:cNvPicPr>
          <p:nvPr>
            <p:ph idx="1"/>
          </p:nvPr>
        </p:nvPicPr>
        <p:blipFill rotWithShape="1">
          <a:blip r:embed="rId2"/>
          <a:srcRect l="31264" t="15083" r="29777" b="4935"/>
          <a:stretch/>
        </p:blipFill>
        <p:spPr>
          <a:xfrm>
            <a:off x="449548" y="1329800"/>
            <a:ext cx="5347063" cy="5043568"/>
          </a:xfrm>
          <a:ln>
            <a:solidFill>
              <a:srgbClr val="FF0000"/>
            </a:solidFill>
          </a:ln>
        </p:spPr>
      </p:pic>
      <p:sp>
        <p:nvSpPr>
          <p:cNvPr id="6" name="Turinio vietos rezervavimo ženklas 2">
            <a:extLst>
              <a:ext uri="{FF2B5EF4-FFF2-40B4-BE49-F238E27FC236}">
                <a16:creationId xmlns:a16="http://schemas.microsoft.com/office/drawing/2014/main" id="{2CC08AAC-8926-84C7-0535-2CFDBBDCAEAA}"/>
              </a:ext>
            </a:extLst>
          </p:cNvPr>
          <p:cNvSpPr txBox="1">
            <a:spLocks/>
          </p:cNvSpPr>
          <p:nvPr/>
        </p:nvSpPr>
        <p:spPr>
          <a:xfrm>
            <a:off x="5796611" y="1867860"/>
            <a:ext cx="5364480" cy="172429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dirty="0"/>
              <a:t>Metalas (nustatytos kvotos iki 2024 03 31)</a:t>
            </a:r>
          </a:p>
          <a:p>
            <a:pPr lvl="1"/>
            <a:r>
              <a:rPr lang="lt-LT" dirty="0"/>
              <a:t>tiesiogiai ar netiesiogiai nuo 2023 m. rugsėjo 30 d. importuoti į Sąjungą arba pirkti XVII priede išvardytus geležies ir plieno produktus, </a:t>
            </a:r>
            <a:r>
              <a:rPr lang="lt-LT" dirty="0">
                <a:solidFill>
                  <a:srgbClr val="FF0000"/>
                </a:solidFill>
              </a:rPr>
              <a:t>jei jie perdirbti trečiojoje valstybėje</a:t>
            </a:r>
            <a:r>
              <a:rPr lang="lt-LT" dirty="0"/>
              <a:t> inkorporuojant į juos XVII priede išvardytus Rusijos kilmės geležies ir plieno produktus</a:t>
            </a:r>
          </a:p>
          <a:p>
            <a:pPr lvl="1"/>
            <a:endParaRPr lang="lt-LT" dirty="0"/>
          </a:p>
        </p:txBody>
      </p:sp>
    </p:spTree>
    <p:extLst>
      <p:ext uri="{BB962C8B-B14F-4D97-AF65-F5344CB8AC3E}">
        <p14:creationId xmlns:p14="http://schemas.microsoft.com/office/powerpoint/2010/main" val="149303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urinio vietos rezervavimo ženklas 5">
            <a:extLst>
              <a:ext uri="{FF2B5EF4-FFF2-40B4-BE49-F238E27FC236}">
                <a16:creationId xmlns:a16="http://schemas.microsoft.com/office/drawing/2014/main" id="{9C68249B-7CF0-11AB-6D21-50550ABC2030}"/>
              </a:ext>
            </a:extLst>
          </p:cNvPr>
          <p:cNvPicPr>
            <a:picLocks noGrp="1" noChangeAspect="1"/>
          </p:cNvPicPr>
          <p:nvPr>
            <p:ph idx="1"/>
          </p:nvPr>
        </p:nvPicPr>
        <p:blipFill rotWithShape="1">
          <a:blip r:embed="rId2"/>
          <a:srcRect l="30653" t="15727" r="30983" b="4291"/>
          <a:stretch/>
        </p:blipFill>
        <p:spPr>
          <a:xfrm>
            <a:off x="1892808" y="1369260"/>
            <a:ext cx="4508842" cy="5287571"/>
          </a:xfrm>
          <a:ln>
            <a:solidFill>
              <a:srgbClr val="FF0000"/>
            </a:solidFill>
          </a:ln>
        </p:spPr>
      </p:pic>
      <p:sp>
        <p:nvSpPr>
          <p:cNvPr id="4" name="Pavadinimas 1">
            <a:extLst>
              <a:ext uri="{FF2B5EF4-FFF2-40B4-BE49-F238E27FC236}">
                <a16:creationId xmlns:a16="http://schemas.microsoft.com/office/drawing/2014/main" id="{500267F2-55BA-0A75-4E5A-1C591D5AD879}"/>
              </a:ext>
            </a:extLst>
          </p:cNvPr>
          <p:cNvSpPr>
            <a:spLocks noGrp="1"/>
          </p:cNvSpPr>
          <p:nvPr>
            <p:ph type="title"/>
          </p:nvPr>
        </p:nvSpPr>
        <p:spPr>
          <a:xfrm>
            <a:off x="838200" y="365125"/>
            <a:ext cx="10515600" cy="1325563"/>
          </a:xfrm>
        </p:spPr>
        <p:txBody>
          <a:bodyPr>
            <a:normAutofit/>
          </a:bodyPr>
          <a:lstStyle/>
          <a:p>
            <a:r>
              <a:rPr lang="lt-LT" sz="2800" dirty="0"/>
              <a:t>XVII priedas iš dalies keičiamas pagal šio reglamento IV priedą (</a:t>
            </a:r>
            <a:r>
              <a:rPr lang="lt-LT" sz="2800" dirty="0">
                <a:solidFill>
                  <a:srgbClr val="FF0000"/>
                </a:solidFill>
              </a:rPr>
              <a:t>importas</a:t>
            </a:r>
            <a:r>
              <a:rPr lang="lt-LT" sz="2800" dirty="0"/>
              <a:t>)</a:t>
            </a:r>
          </a:p>
        </p:txBody>
      </p:sp>
      <p:sp>
        <p:nvSpPr>
          <p:cNvPr id="7" name="Turinio vietos rezervavimo ženklas 2">
            <a:extLst>
              <a:ext uri="{FF2B5EF4-FFF2-40B4-BE49-F238E27FC236}">
                <a16:creationId xmlns:a16="http://schemas.microsoft.com/office/drawing/2014/main" id="{0FEC9CC4-867E-E601-8A9C-9DA772064347}"/>
              </a:ext>
            </a:extLst>
          </p:cNvPr>
          <p:cNvSpPr txBox="1">
            <a:spLocks/>
          </p:cNvSpPr>
          <p:nvPr/>
        </p:nvSpPr>
        <p:spPr>
          <a:xfrm>
            <a:off x="6337787" y="1839868"/>
            <a:ext cx="5364480" cy="1724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dirty="0"/>
              <a:t>Metalas B dalis</a:t>
            </a:r>
          </a:p>
          <a:p>
            <a:pPr lvl="1"/>
            <a:r>
              <a:rPr lang="lt-LT" dirty="0"/>
              <a:t>Išimtis </a:t>
            </a:r>
          </a:p>
          <a:p>
            <a:pPr lvl="2"/>
            <a:r>
              <a:rPr lang="lt-LT" dirty="0"/>
              <a:t>Iki 2023 sausio 8 d. </a:t>
            </a:r>
          </a:p>
        </p:txBody>
      </p:sp>
      <p:sp>
        <p:nvSpPr>
          <p:cNvPr id="2" name="Laisva forma: figūra 1">
            <a:extLst>
              <a:ext uri="{FF2B5EF4-FFF2-40B4-BE49-F238E27FC236}">
                <a16:creationId xmlns:a16="http://schemas.microsoft.com/office/drawing/2014/main" id="{7F7E9924-1F4C-D44C-FE3A-73830F7F507B}"/>
              </a:ext>
            </a:extLst>
          </p:cNvPr>
          <p:cNvSpPr/>
          <p:nvPr/>
        </p:nvSpPr>
        <p:spPr>
          <a:xfrm>
            <a:off x="3820811" y="1839868"/>
            <a:ext cx="588973" cy="256032"/>
          </a:xfrm>
          <a:custGeom>
            <a:avLst/>
            <a:gdLst>
              <a:gd name="connsiteX0" fmla="*/ 0 w 588973"/>
              <a:gd name="connsiteY0" fmla="*/ 27432 h 233319"/>
              <a:gd name="connsiteX1" fmla="*/ 45720 w 588973"/>
              <a:gd name="connsiteY1" fmla="*/ 109728 h 233319"/>
              <a:gd name="connsiteX2" fmla="*/ 91440 w 588973"/>
              <a:gd name="connsiteY2" fmla="*/ 128016 h 233319"/>
              <a:gd name="connsiteX3" fmla="*/ 210312 w 588973"/>
              <a:gd name="connsiteY3" fmla="*/ 146304 h 233319"/>
              <a:gd name="connsiteX4" fmla="*/ 329184 w 588973"/>
              <a:gd name="connsiteY4" fmla="*/ 228600 h 233319"/>
              <a:gd name="connsiteX5" fmla="*/ 374904 w 588973"/>
              <a:gd name="connsiteY5" fmla="*/ 201168 h 233319"/>
              <a:gd name="connsiteX6" fmla="*/ 438912 w 588973"/>
              <a:gd name="connsiteY6" fmla="*/ 164592 h 233319"/>
              <a:gd name="connsiteX7" fmla="*/ 548640 w 588973"/>
              <a:gd name="connsiteY7" fmla="*/ 54864 h 233319"/>
              <a:gd name="connsiteX8" fmla="*/ 585216 w 588973"/>
              <a:gd name="connsiteY8" fmla="*/ 45720 h 233319"/>
              <a:gd name="connsiteX9" fmla="*/ 585216 w 588973"/>
              <a:gd name="connsiteY9" fmla="*/ 0 h 2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973" h="233319">
                <a:moveTo>
                  <a:pt x="0" y="27432"/>
                </a:moveTo>
                <a:cubicBezTo>
                  <a:pt x="10564" y="53842"/>
                  <a:pt x="20866" y="91088"/>
                  <a:pt x="45720" y="109728"/>
                </a:cubicBezTo>
                <a:cubicBezTo>
                  <a:pt x="58851" y="119576"/>
                  <a:pt x="76071" y="122253"/>
                  <a:pt x="91440" y="128016"/>
                </a:cubicBezTo>
                <a:cubicBezTo>
                  <a:pt x="139373" y="145991"/>
                  <a:pt x="136483" y="138921"/>
                  <a:pt x="210312" y="146304"/>
                </a:cubicBezTo>
                <a:cubicBezTo>
                  <a:pt x="249936" y="173736"/>
                  <a:pt x="287859" y="253395"/>
                  <a:pt x="329184" y="228600"/>
                </a:cubicBezTo>
                <a:cubicBezTo>
                  <a:pt x="344424" y="219456"/>
                  <a:pt x="359368" y="209799"/>
                  <a:pt x="374904" y="201168"/>
                </a:cubicBezTo>
                <a:cubicBezTo>
                  <a:pt x="394186" y="190456"/>
                  <a:pt x="422006" y="180371"/>
                  <a:pt x="438912" y="164592"/>
                </a:cubicBezTo>
                <a:cubicBezTo>
                  <a:pt x="476727" y="129298"/>
                  <a:pt x="498458" y="67409"/>
                  <a:pt x="548640" y="54864"/>
                </a:cubicBezTo>
                <a:cubicBezTo>
                  <a:pt x="560832" y="51816"/>
                  <a:pt x="578245" y="56177"/>
                  <a:pt x="585216" y="45720"/>
                </a:cubicBezTo>
                <a:cubicBezTo>
                  <a:pt x="593670" y="33040"/>
                  <a:pt x="585216" y="15240"/>
                  <a:pt x="585216"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35883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6234C9-5969-2543-0E18-8D0B80A994D6}"/>
              </a:ext>
            </a:extLst>
          </p:cNvPr>
          <p:cNvSpPr>
            <a:spLocks noGrp="1"/>
          </p:cNvSpPr>
          <p:nvPr>
            <p:ph type="title"/>
          </p:nvPr>
        </p:nvSpPr>
        <p:spPr/>
        <p:txBody>
          <a:bodyPr>
            <a:normAutofit/>
          </a:bodyPr>
          <a:lstStyle/>
          <a:p>
            <a:r>
              <a:rPr lang="lt-LT" sz="2400" dirty="0"/>
              <a:t>XXI priedas iš dalies keičiamas pagal šio reglamento VI priedą (</a:t>
            </a:r>
            <a:r>
              <a:rPr lang="lt-LT" sz="2400" dirty="0">
                <a:solidFill>
                  <a:srgbClr val="FF0000"/>
                </a:solidFill>
              </a:rPr>
              <a:t>importas</a:t>
            </a:r>
            <a:r>
              <a:rPr lang="lt-LT" sz="2400" dirty="0"/>
              <a:t>)</a:t>
            </a:r>
          </a:p>
        </p:txBody>
      </p:sp>
      <p:sp>
        <p:nvSpPr>
          <p:cNvPr id="6" name="Turinio vietos rezervavimo ženklas 2">
            <a:extLst>
              <a:ext uri="{FF2B5EF4-FFF2-40B4-BE49-F238E27FC236}">
                <a16:creationId xmlns:a16="http://schemas.microsoft.com/office/drawing/2014/main" id="{D038C831-A3B5-4CA9-63F3-F0C9D6F31A66}"/>
              </a:ext>
            </a:extLst>
          </p:cNvPr>
          <p:cNvSpPr txBox="1">
            <a:spLocks/>
          </p:cNvSpPr>
          <p:nvPr/>
        </p:nvSpPr>
        <p:spPr>
          <a:xfrm>
            <a:off x="6337787" y="1839868"/>
            <a:ext cx="5364480" cy="1724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lt-LT" dirty="0"/>
              <a:t>B dalis</a:t>
            </a:r>
          </a:p>
          <a:p>
            <a:pPr lvl="2"/>
            <a:r>
              <a:rPr lang="lt-LT" dirty="0"/>
              <a:t>Išimtis </a:t>
            </a:r>
          </a:p>
          <a:p>
            <a:pPr lvl="2"/>
            <a:r>
              <a:rPr lang="lt-LT" dirty="0"/>
              <a:t> Iki 2023 sausio 8 d. </a:t>
            </a:r>
          </a:p>
        </p:txBody>
      </p:sp>
      <p:pic>
        <p:nvPicPr>
          <p:cNvPr id="8" name="Paveikslėlis 7">
            <a:extLst>
              <a:ext uri="{FF2B5EF4-FFF2-40B4-BE49-F238E27FC236}">
                <a16:creationId xmlns:a16="http://schemas.microsoft.com/office/drawing/2014/main" id="{C164F7ED-BD9F-022B-5FFC-AFBAD80B5302}"/>
              </a:ext>
            </a:extLst>
          </p:cNvPr>
          <p:cNvPicPr>
            <a:picLocks noChangeAspect="1"/>
          </p:cNvPicPr>
          <p:nvPr/>
        </p:nvPicPr>
        <p:blipFill rotWithShape="1">
          <a:blip r:embed="rId2"/>
          <a:srcRect l="30473" t="12677" r="29766" b="2733"/>
          <a:stretch/>
        </p:blipFill>
        <p:spPr>
          <a:xfrm>
            <a:off x="1188720" y="1839868"/>
            <a:ext cx="4389120" cy="4356580"/>
          </a:xfrm>
          <a:prstGeom prst="rect">
            <a:avLst/>
          </a:prstGeom>
          <a:ln>
            <a:solidFill>
              <a:srgbClr val="FF0000"/>
            </a:solidFill>
          </a:ln>
        </p:spPr>
      </p:pic>
      <p:sp>
        <p:nvSpPr>
          <p:cNvPr id="3" name="Laisva forma: figūra 2">
            <a:extLst>
              <a:ext uri="{FF2B5EF4-FFF2-40B4-BE49-F238E27FC236}">
                <a16:creationId xmlns:a16="http://schemas.microsoft.com/office/drawing/2014/main" id="{09DB129D-2ADD-C334-90C6-71AA188E4B39}"/>
              </a:ext>
            </a:extLst>
          </p:cNvPr>
          <p:cNvSpPr/>
          <p:nvPr/>
        </p:nvSpPr>
        <p:spPr>
          <a:xfrm>
            <a:off x="2953512" y="1993392"/>
            <a:ext cx="588973" cy="233319"/>
          </a:xfrm>
          <a:custGeom>
            <a:avLst/>
            <a:gdLst>
              <a:gd name="connsiteX0" fmla="*/ 0 w 588973"/>
              <a:gd name="connsiteY0" fmla="*/ 27432 h 233319"/>
              <a:gd name="connsiteX1" fmla="*/ 45720 w 588973"/>
              <a:gd name="connsiteY1" fmla="*/ 109728 h 233319"/>
              <a:gd name="connsiteX2" fmla="*/ 91440 w 588973"/>
              <a:gd name="connsiteY2" fmla="*/ 128016 h 233319"/>
              <a:gd name="connsiteX3" fmla="*/ 210312 w 588973"/>
              <a:gd name="connsiteY3" fmla="*/ 146304 h 233319"/>
              <a:gd name="connsiteX4" fmla="*/ 329184 w 588973"/>
              <a:gd name="connsiteY4" fmla="*/ 228600 h 233319"/>
              <a:gd name="connsiteX5" fmla="*/ 374904 w 588973"/>
              <a:gd name="connsiteY5" fmla="*/ 201168 h 233319"/>
              <a:gd name="connsiteX6" fmla="*/ 438912 w 588973"/>
              <a:gd name="connsiteY6" fmla="*/ 164592 h 233319"/>
              <a:gd name="connsiteX7" fmla="*/ 548640 w 588973"/>
              <a:gd name="connsiteY7" fmla="*/ 54864 h 233319"/>
              <a:gd name="connsiteX8" fmla="*/ 585216 w 588973"/>
              <a:gd name="connsiteY8" fmla="*/ 45720 h 233319"/>
              <a:gd name="connsiteX9" fmla="*/ 585216 w 588973"/>
              <a:gd name="connsiteY9" fmla="*/ 0 h 23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973" h="233319">
                <a:moveTo>
                  <a:pt x="0" y="27432"/>
                </a:moveTo>
                <a:cubicBezTo>
                  <a:pt x="10564" y="53842"/>
                  <a:pt x="20866" y="91088"/>
                  <a:pt x="45720" y="109728"/>
                </a:cubicBezTo>
                <a:cubicBezTo>
                  <a:pt x="58851" y="119576"/>
                  <a:pt x="76071" y="122253"/>
                  <a:pt x="91440" y="128016"/>
                </a:cubicBezTo>
                <a:cubicBezTo>
                  <a:pt x="139373" y="145991"/>
                  <a:pt x="136483" y="138921"/>
                  <a:pt x="210312" y="146304"/>
                </a:cubicBezTo>
                <a:cubicBezTo>
                  <a:pt x="249936" y="173736"/>
                  <a:pt x="287859" y="253395"/>
                  <a:pt x="329184" y="228600"/>
                </a:cubicBezTo>
                <a:cubicBezTo>
                  <a:pt x="344424" y="219456"/>
                  <a:pt x="359368" y="209799"/>
                  <a:pt x="374904" y="201168"/>
                </a:cubicBezTo>
                <a:cubicBezTo>
                  <a:pt x="394186" y="190456"/>
                  <a:pt x="422006" y="180371"/>
                  <a:pt x="438912" y="164592"/>
                </a:cubicBezTo>
                <a:cubicBezTo>
                  <a:pt x="476727" y="129298"/>
                  <a:pt x="498458" y="67409"/>
                  <a:pt x="548640" y="54864"/>
                </a:cubicBezTo>
                <a:cubicBezTo>
                  <a:pt x="560832" y="51816"/>
                  <a:pt x="578245" y="56177"/>
                  <a:pt x="585216" y="45720"/>
                </a:cubicBezTo>
                <a:cubicBezTo>
                  <a:pt x="593670" y="33040"/>
                  <a:pt x="585216" y="15240"/>
                  <a:pt x="585216"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1315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95AD691-490A-2959-52A9-003140E59DCD}"/>
              </a:ext>
            </a:extLst>
          </p:cNvPr>
          <p:cNvSpPr>
            <a:spLocks noGrp="1"/>
          </p:cNvSpPr>
          <p:nvPr>
            <p:ph type="title"/>
          </p:nvPr>
        </p:nvSpPr>
        <p:spPr/>
        <p:txBody>
          <a:bodyPr/>
          <a:lstStyle/>
          <a:p>
            <a:r>
              <a:rPr lang="lt-LT" dirty="0"/>
              <a:t>XXIII priedas iš dalies keičiamas pagal šio reglamento VII priedą (</a:t>
            </a:r>
            <a:r>
              <a:rPr lang="lt-LT" dirty="0">
                <a:solidFill>
                  <a:srgbClr val="FF0000"/>
                </a:solidFill>
              </a:rPr>
              <a:t>eksportas</a:t>
            </a:r>
            <a:r>
              <a:rPr lang="lt-LT" dirty="0"/>
              <a:t>)</a:t>
            </a:r>
          </a:p>
        </p:txBody>
      </p:sp>
      <p:pic>
        <p:nvPicPr>
          <p:cNvPr id="5" name="Turinio vietos rezervavimo ženklas 4">
            <a:extLst>
              <a:ext uri="{FF2B5EF4-FFF2-40B4-BE49-F238E27FC236}">
                <a16:creationId xmlns:a16="http://schemas.microsoft.com/office/drawing/2014/main" id="{08139E33-5AA1-E429-AABB-1C2A34DD7D46}"/>
              </a:ext>
            </a:extLst>
          </p:cNvPr>
          <p:cNvPicPr>
            <a:picLocks noGrp="1" noChangeAspect="1"/>
          </p:cNvPicPr>
          <p:nvPr>
            <p:ph idx="1"/>
          </p:nvPr>
        </p:nvPicPr>
        <p:blipFill rotWithShape="1">
          <a:blip r:embed="rId2"/>
          <a:srcRect l="29052" t="9401" r="28679" b="5082"/>
          <a:stretch/>
        </p:blipFill>
        <p:spPr>
          <a:xfrm>
            <a:off x="1002480" y="1936475"/>
            <a:ext cx="4851733" cy="4556399"/>
          </a:xfrm>
          <a:ln>
            <a:solidFill>
              <a:srgbClr val="FF0000"/>
            </a:solidFill>
          </a:ln>
        </p:spPr>
      </p:pic>
      <p:sp>
        <p:nvSpPr>
          <p:cNvPr id="6" name="Turinio vietos rezervavimo ženklas 2">
            <a:extLst>
              <a:ext uri="{FF2B5EF4-FFF2-40B4-BE49-F238E27FC236}">
                <a16:creationId xmlns:a16="http://schemas.microsoft.com/office/drawing/2014/main" id="{2DE0BA73-E2A7-1E81-9FEA-C592AAF257B7}"/>
              </a:ext>
            </a:extLst>
          </p:cNvPr>
          <p:cNvSpPr txBox="1">
            <a:spLocks/>
          </p:cNvSpPr>
          <p:nvPr/>
        </p:nvSpPr>
        <p:spPr>
          <a:xfrm>
            <a:off x="6337787" y="1839868"/>
            <a:ext cx="5364480" cy="17242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lt-LT" dirty="0"/>
              <a:t>Išimtis </a:t>
            </a:r>
          </a:p>
          <a:p>
            <a:pPr lvl="2"/>
            <a:r>
              <a:rPr lang="lt-LT" dirty="0"/>
              <a:t> Iki 2023 sausio 8 d. </a:t>
            </a:r>
          </a:p>
        </p:txBody>
      </p:sp>
    </p:spTree>
    <p:extLst>
      <p:ext uri="{BB962C8B-B14F-4D97-AF65-F5344CB8AC3E}">
        <p14:creationId xmlns:p14="http://schemas.microsoft.com/office/powerpoint/2010/main" val="404227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B8DC41E-339A-FBD5-C463-72AEB1765323}"/>
              </a:ext>
            </a:extLst>
          </p:cNvPr>
          <p:cNvSpPr>
            <a:spLocks noGrp="1"/>
          </p:cNvSpPr>
          <p:nvPr>
            <p:ph type="title"/>
          </p:nvPr>
        </p:nvSpPr>
        <p:spPr/>
        <p:txBody>
          <a:bodyPr/>
          <a:lstStyle/>
          <a:p>
            <a:r>
              <a:rPr lang="lt-LT" dirty="0"/>
              <a:t>Praktinis pvz.: Priedas XXII ir XXIII (3 straipsnis)</a:t>
            </a:r>
            <a:br>
              <a:rPr lang="lt-LT" dirty="0"/>
            </a:br>
            <a:r>
              <a:rPr lang="lt-LT" sz="1800" b="1" dirty="0">
                <a:solidFill>
                  <a:srgbClr val="FF0000"/>
                </a:solidFill>
              </a:rPr>
              <a:t>3a-e (5 papunkčiai), 3ae, 3f-o (10 papunkčių)</a:t>
            </a:r>
          </a:p>
        </p:txBody>
      </p:sp>
      <p:pic>
        <p:nvPicPr>
          <p:cNvPr id="5" name="Turinio vietos rezervavimo ženklas 4">
            <a:extLst>
              <a:ext uri="{FF2B5EF4-FFF2-40B4-BE49-F238E27FC236}">
                <a16:creationId xmlns:a16="http://schemas.microsoft.com/office/drawing/2014/main" id="{D686BEAB-EBE6-5791-E77E-5B38046DF471}"/>
              </a:ext>
            </a:extLst>
          </p:cNvPr>
          <p:cNvPicPr>
            <a:picLocks noGrp="1" noChangeAspect="1"/>
          </p:cNvPicPr>
          <p:nvPr>
            <p:ph idx="1"/>
          </p:nvPr>
        </p:nvPicPr>
        <p:blipFill rotWithShape="1">
          <a:blip r:embed="rId2"/>
          <a:srcRect l="7161" t="10663" r="20133" b="16186"/>
          <a:stretch/>
        </p:blipFill>
        <p:spPr>
          <a:xfrm>
            <a:off x="769486" y="1690687"/>
            <a:ext cx="5589037" cy="3163078"/>
          </a:xfrm>
          <a:ln w="28575">
            <a:solidFill>
              <a:srgbClr val="FF0000"/>
            </a:solidFill>
          </a:ln>
        </p:spPr>
      </p:pic>
      <p:sp>
        <p:nvSpPr>
          <p:cNvPr id="6" name="Laisva forma: figūra 5">
            <a:extLst>
              <a:ext uri="{FF2B5EF4-FFF2-40B4-BE49-F238E27FC236}">
                <a16:creationId xmlns:a16="http://schemas.microsoft.com/office/drawing/2014/main" id="{79A5F9A2-406C-BD11-892C-24A358899B9A}"/>
              </a:ext>
            </a:extLst>
          </p:cNvPr>
          <p:cNvSpPr/>
          <p:nvPr/>
        </p:nvSpPr>
        <p:spPr>
          <a:xfrm>
            <a:off x="2555421" y="240846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14" name="Grupė 13">
            <a:extLst>
              <a:ext uri="{FF2B5EF4-FFF2-40B4-BE49-F238E27FC236}">
                <a16:creationId xmlns:a16="http://schemas.microsoft.com/office/drawing/2014/main" id="{59A15AAC-92DD-F201-1590-20016ADB39E9}"/>
              </a:ext>
            </a:extLst>
          </p:cNvPr>
          <p:cNvGrpSpPr/>
          <p:nvPr/>
        </p:nvGrpSpPr>
        <p:grpSpPr>
          <a:xfrm>
            <a:off x="2832853" y="2302239"/>
            <a:ext cx="302400" cy="106560"/>
            <a:chOff x="2832853" y="2302239"/>
            <a:chExt cx="302400" cy="106560"/>
          </a:xfrm>
        </p:grpSpPr>
        <mc:AlternateContent xmlns:mc="http://schemas.openxmlformats.org/markup-compatibility/2006" xmlns:p14="http://schemas.microsoft.com/office/powerpoint/2010/main">
          <mc:Choice Requires="p14">
            <p:contentPart p14:bwMode="auto" r:id="rId3">
              <p14:nvContentPartPr>
                <p14:cNvPr id="7" name="Rankraštį 6">
                  <a:extLst>
                    <a:ext uri="{FF2B5EF4-FFF2-40B4-BE49-F238E27FC236}">
                      <a16:creationId xmlns:a16="http://schemas.microsoft.com/office/drawing/2014/main" id="{D8D96087-EA12-F340-EF56-3A129FE6C255}"/>
                    </a:ext>
                  </a:extLst>
                </p14:cNvPr>
                <p14:cNvContentPartPr/>
                <p14:nvPr/>
              </p14:nvContentPartPr>
              <p14:xfrm>
                <a:off x="2971813" y="2342919"/>
                <a:ext cx="360" cy="360"/>
              </p14:xfrm>
            </p:contentPart>
          </mc:Choice>
          <mc:Fallback xmlns="">
            <p:pic>
              <p:nvPicPr>
                <p:cNvPr id="7" name="Rankraštį 6">
                  <a:extLst>
                    <a:ext uri="{FF2B5EF4-FFF2-40B4-BE49-F238E27FC236}">
                      <a16:creationId xmlns:a16="http://schemas.microsoft.com/office/drawing/2014/main" id="{D8D96087-EA12-F340-EF56-3A129FE6C255}"/>
                    </a:ext>
                  </a:extLst>
                </p:cNvPr>
                <p:cNvPicPr/>
                <p:nvPr/>
              </p:nvPicPr>
              <p:blipFill>
                <a:blip r:embed="rId4"/>
                <a:stretch>
                  <a:fillRect/>
                </a:stretch>
              </p:blipFill>
              <p:spPr>
                <a:xfrm>
                  <a:off x="2908813" y="228027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Rankraštį 7">
                  <a:extLst>
                    <a:ext uri="{FF2B5EF4-FFF2-40B4-BE49-F238E27FC236}">
                      <a16:creationId xmlns:a16="http://schemas.microsoft.com/office/drawing/2014/main" id="{E32669A0-D73E-1D71-6A95-A4F7A7F7BEB1}"/>
                    </a:ext>
                  </a:extLst>
                </p14:cNvPr>
                <p14:cNvContentPartPr/>
                <p14:nvPr/>
              </p14:nvContentPartPr>
              <p14:xfrm>
                <a:off x="2955253" y="2302239"/>
                <a:ext cx="360" cy="5040"/>
              </p14:xfrm>
            </p:contentPart>
          </mc:Choice>
          <mc:Fallback xmlns="">
            <p:pic>
              <p:nvPicPr>
                <p:cNvPr id="8" name="Rankraštį 7">
                  <a:extLst>
                    <a:ext uri="{FF2B5EF4-FFF2-40B4-BE49-F238E27FC236}">
                      <a16:creationId xmlns:a16="http://schemas.microsoft.com/office/drawing/2014/main" id="{E32669A0-D73E-1D71-6A95-A4F7A7F7BEB1}"/>
                    </a:ext>
                  </a:extLst>
                </p:cNvPr>
                <p:cNvPicPr/>
                <p:nvPr/>
              </p:nvPicPr>
              <p:blipFill>
                <a:blip r:embed="rId6"/>
                <a:stretch>
                  <a:fillRect/>
                </a:stretch>
              </p:blipFill>
              <p:spPr>
                <a:xfrm>
                  <a:off x="2892613" y="2239239"/>
                  <a:ext cx="126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Rankraštį 8">
                  <a:extLst>
                    <a:ext uri="{FF2B5EF4-FFF2-40B4-BE49-F238E27FC236}">
                      <a16:creationId xmlns:a16="http://schemas.microsoft.com/office/drawing/2014/main" id="{1744F9AB-1A10-8E89-82FE-4DCA159F4DA1}"/>
                    </a:ext>
                  </a:extLst>
                </p14:cNvPr>
                <p14:cNvContentPartPr/>
                <p14:nvPr/>
              </p14:nvContentPartPr>
              <p14:xfrm>
                <a:off x="2832853" y="2382159"/>
                <a:ext cx="8640" cy="1800"/>
              </p14:xfrm>
            </p:contentPart>
          </mc:Choice>
          <mc:Fallback xmlns="">
            <p:pic>
              <p:nvPicPr>
                <p:cNvPr id="9" name="Rankraštį 8">
                  <a:extLst>
                    <a:ext uri="{FF2B5EF4-FFF2-40B4-BE49-F238E27FC236}">
                      <a16:creationId xmlns:a16="http://schemas.microsoft.com/office/drawing/2014/main" id="{1744F9AB-1A10-8E89-82FE-4DCA159F4DA1}"/>
                    </a:ext>
                  </a:extLst>
                </p:cNvPr>
                <p:cNvPicPr/>
                <p:nvPr/>
              </p:nvPicPr>
              <p:blipFill>
                <a:blip r:embed="rId8"/>
                <a:stretch>
                  <a:fillRect/>
                </a:stretch>
              </p:blipFill>
              <p:spPr>
                <a:xfrm>
                  <a:off x="2769853" y="2319519"/>
                  <a:ext cx="134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Rankraštį 9">
                  <a:extLst>
                    <a:ext uri="{FF2B5EF4-FFF2-40B4-BE49-F238E27FC236}">
                      <a16:creationId xmlns:a16="http://schemas.microsoft.com/office/drawing/2014/main" id="{110AC44A-9122-5BE6-664D-E0D7FC293508}"/>
                    </a:ext>
                  </a:extLst>
                </p14:cNvPr>
                <p14:cNvContentPartPr/>
                <p14:nvPr/>
              </p14:nvContentPartPr>
              <p14:xfrm>
                <a:off x="2971813" y="2391879"/>
                <a:ext cx="1800" cy="360"/>
              </p14:xfrm>
            </p:contentPart>
          </mc:Choice>
          <mc:Fallback xmlns="">
            <p:pic>
              <p:nvPicPr>
                <p:cNvPr id="10" name="Rankraštį 9">
                  <a:extLst>
                    <a:ext uri="{FF2B5EF4-FFF2-40B4-BE49-F238E27FC236}">
                      <a16:creationId xmlns:a16="http://schemas.microsoft.com/office/drawing/2014/main" id="{110AC44A-9122-5BE6-664D-E0D7FC293508}"/>
                    </a:ext>
                  </a:extLst>
                </p:cNvPr>
                <p:cNvPicPr/>
                <p:nvPr/>
              </p:nvPicPr>
              <p:blipFill>
                <a:blip r:embed="rId10"/>
                <a:stretch>
                  <a:fillRect/>
                </a:stretch>
              </p:blipFill>
              <p:spPr>
                <a:xfrm>
                  <a:off x="2908813" y="2329239"/>
                  <a:ext cx="127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ankraštį 10">
                  <a:extLst>
                    <a:ext uri="{FF2B5EF4-FFF2-40B4-BE49-F238E27FC236}">
                      <a16:creationId xmlns:a16="http://schemas.microsoft.com/office/drawing/2014/main" id="{A2487F1E-608A-8ED1-6028-E58D16FDDBBB}"/>
                    </a:ext>
                  </a:extLst>
                </p14:cNvPr>
                <p14:cNvContentPartPr/>
                <p14:nvPr/>
              </p14:nvContentPartPr>
              <p14:xfrm>
                <a:off x="3069373" y="2408439"/>
                <a:ext cx="360" cy="360"/>
              </p14:xfrm>
            </p:contentPart>
          </mc:Choice>
          <mc:Fallback xmlns="">
            <p:pic>
              <p:nvPicPr>
                <p:cNvPr id="11" name="Rankraštį 10">
                  <a:extLst>
                    <a:ext uri="{FF2B5EF4-FFF2-40B4-BE49-F238E27FC236}">
                      <a16:creationId xmlns:a16="http://schemas.microsoft.com/office/drawing/2014/main" id="{A2487F1E-608A-8ED1-6028-E58D16FDDBBB}"/>
                    </a:ext>
                  </a:extLst>
                </p:cNvPr>
                <p:cNvPicPr/>
                <p:nvPr/>
              </p:nvPicPr>
              <p:blipFill>
                <a:blip r:embed="rId4"/>
                <a:stretch>
                  <a:fillRect/>
                </a:stretch>
              </p:blipFill>
              <p:spPr>
                <a:xfrm>
                  <a:off x="3006733" y="234543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Rankraštį 12">
                  <a:extLst>
                    <a:ext uri="{FF2B5EF4-FFF2-40B4-BE49-F238E27FC236}">
                      <a16:creationId xmlns:a16="http://schemas.microsoft.com/office/drawing/2014/main" id="{18F5B308-44CD-B493-E5CE-29843282EBFD}"/>
                    </a:ext>
                  </a:extLst>
                </p14:cNvPr>
                <p14:cNvContentPartPr/>
                <p14:nvPr/>
              </p14:nvContentPartPr>
              <p14:xfrm>
                <a:off x="3134893" y="2367399"/>
                <a:ext cx="360" cy="360"/>
              </p14:xfrm>
            </p:contentPart>
          </mc:Choice>
          <mc:Fallback xmlns="">
            <p:pic>
              <p:nvPicPr>
                <p:cNvPr id="13" name="Rankraštį 12">
                  <a:extLst>
                    <a:ext uri="{FF2B5EF4-FFF2-40B4-BE49-F238E27FC236}">
                      <a16:creationId xmlns:a16="http://schemas.microsoft.com/office/drawing/2014/main" id="{18F5B308-44CD-B493-E5CE-29843282EBFD}"/>
                    </a:ext>
                  </a:extLst>
                </p:cNvPr>
                <p:cNvPicPr/>
                <p:nvPr/>
              </p:nvPicPr>
              <p:blipFill>
                <a:blip r:embed="rId4"/>
                <a:stretch>
                  <a:fillRect/>
                </a:stretch>
              </p:blipFill>
              <p:spPr>
                <a:xfrm>
                  <a:off x="3071893" y="2304399"/>
                  <a:ext cx="126000" cy="126000"/>
                </a:xfrm>
                <a:prstGeom prst="rect">
                  <a:avLst/>
                </a:prstGeom>
              </p:spPr>
            </p:pic>
          </mc:Fallback>
        </mc:AlternateContent>
      </p:grpSp>
      <p:grpSp>
        <p:nvGrpSpPr>
          <p:cNvPr id="35" name="Grupė 34">
            <a:extLst>
              <a:ext uri="{FF2B5EF4-FFF2-40B4-BE49-F238E27FC236}">
                <a16:creationId xmlns:a16="http://schemas.microsoft.com/office/drawing/2014/main" id="{8BD77E8F-75FB-AC1D-92DC-FDF9777D0ECC}"/>
              </a:ext>
            </a:extLst>
          </p:cNvPr>
          <p:cNvGrpSpPr/>
          <p:nvPr/>
        </p:nvGrpSpPr>
        <p:grpSpPr>
          <a:xfrm>
            <a:off x="3894133" y="4351359"/>
            <a:ext cx="1771920" cy="123120"/>
            <a:chOff x="3894133" y="4351359"/>
            <a:chExt cx="1771920" cy="123120"/>
          </a:xfrm>
        </p:grpSpPr>
        <mc:AlternateContent xmlns:mc="http://schemas.openxmlformats.org/markup-compatibility/2006" xmlns:p14="http://schemas.microsoft.com/office/powerpoint/2010/main">
          <mc:Choice Requires="p14">
            <p:contentPart p14:bwMode="auto" r:id="rId13">
              <p14:nvContentPartPr>
                <p14:cNvPr id="15" name="Rankraštį 14">
                  <a:extLst>
                    <a:ext uri="{FF2B5EF4-FFF2-40B4-BE49-F238E27FC236}">
                      <a16:creationId xmlns:a16="http://schemas.microsoft.com/office/drawing/2014/main" id="{DDD64E4B-2904-5D24-0B9D-F13D79A6AB16}"/>
                    </a:ext>
                  </a:extLst>
                </p14:cNvPr>
                <p14:cNvContentPartPr/>
                <p14:nvPr/>
              </p14:nvContentPartPr>
              <p14:xfrm>
                <a:off x="4196533" y="4424799"/>
                <a:ext cx="360" cy="360"/>
              </p14:xfrm>
            </p:contentPart>
          </mc:Choice>
          <mc:Fallback xmlns="">
            <p:pic>
              <p:nvPicPr>
                <p:cNvPr id="15" name="Rankraštį 14">
                  <a:extLst>
                    <a:ext uri="{FF2B5EF4-FFF2-40B4-BE49-F238E27FC236}">
                      <a16:creationId xmlns:a16="http://schemas.microsoft.com/office/drawing/2014/main" id="{DDD64E4B-2904-5D24-0B9D-F13D79A6AB16}"/>
                    </a:ext>
                  </a:extLst>
                </p:cNvPr>
                <p:cNvPicPr/>
                <p:nvPr/>
              </p:nvPicPr>
              <p:blipFill>
                <a:blip r:embed="rId4"/>
                <a:stretch>
                  <a:fillRect/>
                </a:stretch>
              </p:blipFill>
              <p:spPr>
                <a:xfrm>
                  <a:off x="4133533" y="436215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Rankraštį 15">
                  <a:extLst>
                    <a:ext uri="{FF2B5EF4-FFF2-40B4-BE49-F238E27FC236}">
                      <a16:creationId xmlns:a16="http://schemas.microsoft.com/office/drawing/2014/main" id="{625C1872-E3D7-980D-9BEA-8650479DEFE2}"/>
                    </a:ext>
                  </a:extLst>
                </p14:cNvPr>
                <p14:cNvContentPartPr/>
                <p14:nvPr/>
              </p14:nvContentPartPr>
              <p14:xfrm>
                <a:off x="3894133" y="4408599"/>
                <a:ext cx="6840" cy="3600"/>
              </p14:xfrm>
            </p:contentPart>
          </mc:Choice>
          <mc:Fallback xmlns="">
            <p:pic>
              <p:nvPicPr>
                <p:cNvPr id="16" name="Rankraštį 15">
                  <a:extLst>
                    <a:ext uri="{FF2B5EF4-FFF2-40B4-BE49-F238E27FC236}">
                      <a16:creationId xmlns:a16="http://schemas.microsoft.com/office/drawing/2014/main" id="{625C1872-E3D7-980D-9BEA-8650479DEFE2}"/>
                    </a:ext>
                  </a:extLst>
                </p:cNvPr>
                <p:cNvPicPr/>
                <p:nvPr/>
              </p:nvPicPr>
              <p:blipFill>
                <a:blip r:embed="rId15"/>
                <a:stretch>
                  <a:fillRect/>
                </a:stretch>
              </p:blipFill>
              <p:spPr>
                <a:xfrm>
                  <a:off x="3831493" y="4345599"/>
                  <a:ext cx="132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Rankraštį 16">
                  <a:extLst>
                    <a:ext uri="{FF2B5EF4-FFF2-40B4-BE49-F238E27FC236}">
                      <a16:creationId xmlns:a16="http://schemas.microsoft.com/office/drawing/2014/main" id="{15796BEA-75C8-8741-014B-93E77D297CF9}"/>
                    </a:ext>
                  </a:extLst>
                </p14:cNvPr>
                <p14:cNvContentPartPr/>
                <p14:nvPr/>
              </p14:nvContentPartPr>
              <p14:xfrm>
                <a:off x="4024813" y="4416519"/>
                <a:ext cx="5040" cy="5040"/>
              </p14:xfrm>
            </p:contentPart>
          </mc:Choice>
          <mc:Fallback xmlns="">
            <p:pic>
              <p:nvPicPr>
                <p:cNvPr id="17" name="Rankraštį 16">
                  <a:extLst>
                    <a:ext uri="{FF2B5EF4-FFF2-40B4-BE49-F238E27FC236}">
                      <a16:creationId xmlns:a16="http://schemas.microsoft.com/office/drawing/2014/main" id="{15796BEA-75C8-8741-014B-93E77D297CF9}"/>
                    </a:ext>
                  </a:extLst>
                </p:cNvPr>
                <p:cNvPicPr/>
                <p:nvPr/>
              </p:nvPicPr>
              <p:blipFill>
                <a:blip r:embed="rId17"/>
                <a:stretch>
                  <a:fillRect/>
                </a:stretch>
              </p:blipFill>
              <p:spPr>
                <a:xfrm>
                  <a:off x="3961813" y="4353879"/>
                  <a:ext cx="130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Rankraštį 18">
                  <a:extLst>
                    <a:ext uri="{FF2B5EF4-FFF2-40B4-BE49-F238E27FC236}">
                      <a16:creationId xmlns:a16="http://schemas.microsoft.com/office/drawing/2014/main" id="{4D55BD34-9D44-EF98-18F0-709A4FCD3DE2}"/>
                    </a:ext>
                  </a:extLst>
                </p14:cNvPr>
                <p14:cNvContentPartPr/>
                <p14:nvPr/>
              </p14:nvContentPartPr>
              <p14:xfrm>
                <a:off x="4326853" y="4416519"/>
                <a:ext cx="1800" cy="360"/>
              </p14:xfrm>
            </p:contentPart>
          </mc:Choice>
          <mc:Fallback xmlns="">
            <p:pic>
              <p:nvPicPr>
                <p:cNvPr id="19" name="Rankraštį 18">
                  <a:extLst>
                    <a:ext uri="{FF2B5EF4-FFF2-40B4-BE49-F238E27FC236}">
                      <a16:creationId xmlns:a16="http://schemas.microsoft.com/office/drawing/2014/main" id="{4D55BD34-9D44-EF98-18F0-709A4FCD3DE2}"/>
                    </a:ext>
                  </a:extLst>
                </p:cNvPr>
                <p:cNvPicPr/>
                <p:nvPr/>
              </p:nvPicPr>
              <p:blipFill>
                <a:blip r:embed="rId10"/>
                <a:stretch>
                  <a:fillRect/>
                </a:stretch>
              </p:blipFill>
              <p:spPr>
                <a:xfrm>
                  <a:off x="4264213" y="4353879"/>
                  <a:ext cx="127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Rankraštį 19">
                  <a:extLst>
                    <a:ext uri="{FF2B5EF4-FFF2-40B4-BE49-F238E27FC236}">
                      <a16:creationId xmlns:a16="http://schemas.microsoft.com/office/drawing/2014/main" id="{77A16A9D-8DE3-3710-DF61-CFA605849A90}"/>
                    </a:ext>
                  </a:extLst>
                </p14:cNvPr>
                <p14:cNvContentPartPr/>
                <p14:nvPr/>
              </p14:nvContentPartPr>
              <p14:xfrm>
                <a:off x="4425133" y="4424799"/>
                <a:ext cx="5040" cy="360"/>
              </p14:xfrm>
            </p:contentPart>
          </mc:Choice>
          <mc:Fallback xmlns="">
            <p:pic>
              <p:nvPicPr>
                <p:cNvPr id="20" name="Rankraštį 19">
                  <a:extLst>
                    <a:ext uri="{FF2B5EF4-FFF2-40B4-BE49-F238E27FC236}">
                      <a16:creationId xmlns:a16="http://schemas.microsoft.com/office/drawing/2014/main" id="{77A16A9D-8DE3-3710-DF61-CFA605849A90}"/>
                    </a:ext>
                  </a:extLst>
                </p:cNvPr>
                <p:cNvPicPr/>
                <p:nvPr/>
              </p:nvPicPr>
              <p:blipFill>
                <a:blip r:embed="rId20"/>
                <a:stretch>
                  <a:fillRect/>
                </a:stretch>
              </p:blipFill>
              <p:spPr>
                <a:xfrm>
                  <a:off x="4362133" y="4362159"/>
                  <a:ext cx="130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Rankraštį 20">
                  <a:extLst>
                    <a:ext uri="{FF2B5EF4-FFF2-40B4-BE49-F238E27FC236}">
                      <a16:creationId xmlns:a16="http://schemas.microsoft.com/office/drawing/2014/main" id="{582B8387-7B4E-CB25-1071-DC5E1CC683B2}"/>
                    </a:ext>
                  </a:extLst>
                </p14:cNvPr>
                <p14:cNvContentPartPr/>
                <p14:nvPr/>
              </p14:nvContentPartPr>
              <p14:xfrm>
                <a:off x="4563733" y="4424799"/>
                <a:ext cx="360" cy="360"/>
              </p14:xfrm>
            </p:contentPart>
          </mc:Choice>
          <mc:Fallback xmlns="">
            <p:pic>
              <p:nvPicPr>
                <p:cNvPr id="21" name="Rankraštį 20">
                  <a:extLst>
                    <a:ext uri="{FF2B5EF4-FFF2-40B4-BE49-F238E27FC236}">
                      <a16:creationId xmlns:a16="http://schemas.microsoft.com/office/drawing/2014/main" id="{582B8387-7B4E-CB25-1071-DC5E1CC683B2}"/>
                    </a:ext>
                  </a:extLst>
                </p:cNvPr>
                <p:cNvPicPr/>
                <p:nvPr/>
              </p:nvPicPr>
              <p:blipFill>
                <a:blip r:embed="rId4"/>
                <a:stretch>
                  <a:fillRect/>
                </a:stretch>
              </p:blipFill>
              <p:spPr>
                <a:xfrm>
                  <a:off x="4500733" y="436215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Rankraštį 22">
                  <a:extLst>
                    <a:ext uri="{FF2B5EF4-FFF2-40B4-BE49-F238E27FC236}">
                      <a16:creationId xmlns:a16="http://schemas.microsoft.com/office/drawing/2014/main" id="{90B7559F-404F-EE37-A2A8-6435A45C5E93}"/>
                    </a:ext>
                  </a:extLst>
                </p14:cNvPr>
                <p14:cNvContentPartPr/>
                <p14:nvPr/>
              </p14:nvContentPartPr>
              <p14:xfrm>
                <a:off x="4751653" y="4424799"/>
                <a:ext cx="19440" cy="360"/>
              </p14:xfrm>
            </p:contentPart>
          </mc:Choice>
          <mc:Fallback xmlns="">
            <p:pic>
              <p:nvPicPr>
                <p:cNvPr id="23" name="Rankraštį 22">
                  <a:extLst>
                    <a:ext uri="{FF2B5EF4-FFF2-40B4-BE49-F238E27FC236}">
                      <a16:creationId xmlns:a16="http://schemas.microsoft.com/office/drawing/2014/main" id="{90B7559F-404F-EE37-A2A8-6435A45C5E93}"/>
                    </a:ext>
                  </a:extLst>
                </p:cNvPr>
                <p:cNvPicPr/>
                <p:nvPr/>
              </p:nvPicPr>
              <p:blipFill>
                <a:blip r:embed="rId23"/>
                <a:stretch>
                  <a:fillRect/>
                </a:stretch>
              </p:blipFill>
              <p:spPr>
                <a:xfrm>
                  <a:off x="4688653" y="4362159"/>
                  <a:ext cx="145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Rankraštį 23">
                  <a:extLst>
                    <a:ext uri="{FF2B5EF4-FFF2-40B4-BE49-F238E27FC236}">
                      <a16:creationId xmlns:a16="http://schemas.microsoft.com/office/drawing/2014/main" id="{A11E3555-F82C-71DB-30E2-7C63684119B9}"/>
                    </a:ext>
                  </a:extLst>
                </p14:cNvPr>
                <p14:cNvContentPartPr/>
                <p14:nvPr/>
              </p14:nvContentPartPr>
              <p14:xfrm>
                <a:off x="4898533" y="4424799"/>
                <a:ext cx="1800" cy="3600"/>
              </p14:xfrm>
            </p:contentPart>
          </mc:Choice>
          <mc:Fallback xmlns="">
            <p:pic>
              <p:nvPicPr>
                <p:cNvPr id="24" name="Rankraštį 23">
                  <a:extLst>
                    <a:ext uri="{FF2B5EF4-FFF2-40B4-BE49-F238E27FC236}">
                      <a16:creationId xmlns:a16="http://schemas.microsoft.com/office/drawing/2014/main" id="{A11E3555-F82C-71DB-30E2-7C63684119B9}"/>
                    </a:ext>
                  </a:extLst>
                </p:cNvPr>
                <p:cNvPicPr/>
                <p:nvPr/>
              </p:nvPicPr>
              <p:blipFill>
                <a:blip r:embed="rId25"/>
                <a:stretch>
                  <a:fillRect/>
                </a:stretch>
              </p:blipFill>
              <p:spPr>
                <a:xfrm>
                  <a:off x="4835533" y="4362159"/>
                  <a:ext cx="127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Rankraštį 25">
                  <a:extLst>
                    <a:ext uri="{FF2B5EF4-FFF2-40B4-BE49-F238E27FC236}">
                      <a16:creationId xmlns:a16="http://schemas.microsoft.com/office/drawing/2014/main" id="{EAD33495-C552-839C-A634-75E5116856AE}"/>
                    </a:ext>
                  </a:extLst>
                </p14:cNvPr>
                <p14:cNvContentPartPr/>
                <p14:nvPr/>
              </p14:nvContentPartPr>
              <p14:xfrm>
                <a:off x="4988173" y="4424799"/>
                <a:ext cx="25920" cy="360"/>
              </p14:xfrm>
            </p:contentPart>
          </mc:Choice>
          <mc:Fallback xmlns="">
            <p:pic>
              <p:nvPicPr>
                <p:cNvPr id="26" name="Rankraštį 25">
                  <a:extLst>
                    <a:ext uri="{FF2B5EF4-FFF2-40B4-BE49-F238E27FC236}">
                      <a16:creationId xmlns:a16="http://schemas.microsoft.com/office/drawing/2014/main" id="{EAD33495-C552-839C-A634-75E5116856AE}"/>
                    </a:ext>
                  </a:extLst>
                </p:cNvPr>
                <p:cNvPicPr/>
                <p:nvPr/>
              </p:nvPicPr>
              <p:blipFill>
                <a:blip r:embed="rId27"/>
                <a:stretch>
                  <a:fillRect/>
                </a:stretch>
              </p:blipFill>
              <p:spPr>
                <a:xfrm>
                  <a:off x="4925173" y="4362159"/>
                  <a:ext cx="151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Rankraštį 26">
                  <a:extLst>
                    <a:ext uri="{FF2B5EF4-FFF2-40B4-BE49-F238E27FC236}">
                      <a16:creationId xmlns:a16="http://schemas.microsoft.com/office/drawing/2014/main" id="{BFB5B8E1-C8CF-6FD8-8251-FE3E90C6514A}"/>
                    </a:ext>
                  </a:extLst>
                </p14:cNvPr>
                <p14:cNvContentPartPr/>
                <p14:nvPr/>
              </p14:nvContentPartPr>
              <p14:xfrm>
                <a:off x="5094373" y="4416519"/>
                <a:ext cx="1800" cy="360"/>
              </p14:xfrm>
            </p:contentPart>
          </mc:Choice>
          <mc:Fallback xmlns="">
            <p:pic>
              <p:nvPicPr>
                <p:cNvPr id="27" name="Rankraštį 26">
                  <a:extLst>
                    <a:ext uri="{FF2B5EF4-FFF2-40B4-BE49-F238E27FC236}">
                      <a16:creationId xmlns:a16="http://schemas.microsoft.com/office/drawing/2014/main" id="{BFB5B8E1-C8CF-6FD8-8251-FE3E90C6514A}"/>
                    </a:ext>
                  </a:extLst>
                </p:cNvPr>
                <p:cNvPicPr/>
                <p:nvPr/>
              </p:nvPicPr>
              <p:blipFill>
                <a:blip r:embed="rId10"/>
                <a:stretch>
                  <a:fillRect/>
                </a:stretch>
              </p:blipFill>
              <p:spPr>
                <a:xfrm>
                  <a:off x="5031373" y="4353879"/>
                  <a:ext cx="127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Rankraštį 27">
                  <a:extLst>
                    <a:ext uri="{FF2B5EF4-FFF2-40B4-BE49-F238E27FC236}">
                      <a16:creationId xmlns:a16="http://schemas.microsoft.com/office/drawing/2014/main" id="{D800ADE7-D5AB-F75F-292D-3DDC006B6E4F}"/>
                    </a:ext>
                  </a:extLst>
                </p14:cNvPr>
                <p14:cNvContentPartPr/>
                <p14:nvPr/>
              </p14:nvContentPartPr>
              <p14:xfrm>
                <a:off x="5224693" y="4416519"/>
                <a:ext cx="3600" cy="1800"/>
              </p14:xfrm>
            </p:contentPart>
          </mc:Choice>
          <mc:Fallback xmlns="">
            <p:pic>
              <p:nvPicPr>
                <p:cNvPr id="28" name="Rankraštį 27">
                  <a:extLst>
                    <a:ext uri="{FF2B5EF4-FFF2-40B4-BE49-F238E27FC236}">
                      <a16:creationId xmlns:a16="http://schemas.microsoft.com/office/drawing/2014/main" id="{D800ADE7-D5AB-F75F-292D-3DDC006B6E4F}"/>
                    </a:ext>
                  </a:extLst>
                </p:cNvPr>
                <p:cNvPicPr/>
                <p:nvPr/>
              </p:nvPicPr>
              <p:blipFill>
                <a:blip r:embed="rId30"/>
                <a:stretch>
                  <a:fillRect/>
                </a:stretch>
              </p:blipFill>
              <p:spPr>
                <a:xfrm>
                  <a:off x="5162053" y="4353879"/>
                  <a:ext cx="129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Rankraštį 28">
                  <a:extLst>
                    <a:ext uri="{FF2B5EF4-FFF2-40B4-BE49-F238E27FC236}">
                      <a16:creationId xmlns:a16="http://schemas.microsoft.com/office/drawing/2014/main" id="{A7C9C4CC-89C6-56F3-D932-1655D014EB12}"/>
                    </a:ext>
                  </a:extLst>
                </p14:cNvPr>
                <p14:cNvContentPartPr/>
                <p14:nvPr/>
              </p14:nvContentPartPr>
              <p14:xfrm>
                <a:off x="5396413" y="4472679"/>
                <a:ext cx="11880" cy="1800"/>
              </p14:xfrm>
            </p:contentPart>
          </mc:Choice>
          <mc:Fallback xmlns="">
            <p:pic>
              <p:nvPicPr>
                <p:cNvPr id="29" name="Rankraštį 28">
                  <a:extLst>
                    <a:ext uri="{FF2B5EF4-FFF2-40B4-BE49-F238E27FC236}">
                      <a16:creationId xmlns:a16="http://schemas.microsoft.com/office/drawing/2014/main" id="{A7C9C4CC-89C6-56F3-D932-1655D014EB12}"/>
                    </a:ext>
                  </a:extLst>
                </p:cNvPr>
                <p:cNvPicPr/>
                <p:nvPr/>
              </p:nvPicPr>
              <p:blipFill>
                <a:blip r:embed="rId32"/>
                <a:stretch>
                  <a:fillRect/>
                </a:stretch>
              </p:blipFill>
              <p:spPr>
                <a:xfrm>
                  <a:off x="5333413" y="4409679"/>
                  <a:ext cx="13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Rankraštį 30">
                  <a:extLst>
                    <a:ext uri="{FF2B5EF4-FFF2-40B4-BE49-F238E27FC236}">
                      <a16:creationId xmlns:a16="http://schemas.microsoft.com/office/drawing/2014/main" id="{3F6958FE-D4B5-7A58-B5C1-27723367E999}"/>
                    </a:ext>
                  </a:extLst>
                </p14:cNvPr>
                <p14:cNvContentPartPr/>
                <p14:nvPr/>
              </p14:nvContentPartPr>
              <p14:xfrm>
                <a:off x="5665693" y="4457559"/>
                <a:ext cx="360" cy="360"/>
              </p14:xfrm>
            </p:contentPart>
          </mc:Choice>
          <mc:Fallback xmlns="">
            <p:pic>
              <p:nvPicPr>
                <p:cNvPr id="31" name="Rankraštį 30">
                  <a:extLst>
                    <a:ext uri="{FF2B5EF4-FFF2-40B4-BE49-F238E27FC236}">
                      <a16:creationId xmlns:a16="http://schemas.microsoft.com/office/drawing/2014/main" id="{3F6958FE-D4B5-7A58-B5C1-27723367E999}"/>
                    </a:ext>
                  </a:extLst>
                </p:cNvPr>
                <p:cNvPicPr/>
                <p:nvPr/>
              </p:nvPicPr>
              <p:blipFill>
                <a:blip r:embed="rId4"/>
                <a:stretch>
                  <a:fillRect/>
                </a:stretch>
              </p:blipFill>
              <p:spPr>
                <a:xfrm>
                  <a:off x="5603053" y="439491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Rankraštį 31">
                  <a:extLst>
                    <a:ext uri="{FF2B5EF4-FFF2-40B4-BE49-F238E27FC236}">
                      <a16:creationId xmlns:a16="http://schemas.microsoft.com/office/drawing/2014/main" id="{EC4E81B9-997B-7BE0-A26F-5326D7004BBE}"/>
                    </a:ext>
                  </a:extLst>
                </p14:cNvPr>
                <p14:cNvContentPartPr/>
                <p14:nvPr/>
              </p14:nvContentPartPr>
              <p14:xfrm>
                <a:off x="5543293" y="4449279"/>
                <a:ext cx="360" cy="360"/>
              </p14:xfrm>
            </p:contentPart>
          </mc:Choice>
          <mc:Fallback xmlns="">
            <p:pic>
              <p:nvPicPr>
                <p:cNvPr id="32" name="Rankraštį 31">
                  <a:extLst>
                    <a:ext uri="{FF2B5EF4-FFF2-40B4-BE49-F238E27FC236}">
                      <a16:creationId xmlns:a16="http://schemas.microsoft.com/office/drawing/2014/main" id="{EC4E81B9-997B-7BE0-A26F-5326D7004BBE}"/>
                    </a:ext>
                  </a:extLst>
                </p:cNvPr>
                <p:cNvPicPr/>
                <p:nvPr/>
              </p:nvPicPr>
              <p:blipFill>
                <a:blip r:embed="rId4"/>
                <a:stretch>
                  <a:fillRect/>
                </a:stretch>
              </p:blipFill>
              <p:spPr>
                <a:xfrm>
                  <a:off x="5480293" y="4386279"/>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Rankraštį 33">
                  <a:extLst>
                    <a:ext uri="{FF2B5EF4-FFF2-40B4-BE49-F238E27FC236}">
                      <a16:creationId xmlns:a16="http://schemas.microsoft.com/office/drawing/2014/main" id="{AC078552-8DA5-30A9-C6A0-E4C484D8EC18}"/>
                    </a:ext>
                  </a:extLst>
                </p14:cNvPr>
                <p14:cNvContentPartPr/>
                <p14:nvPr/>
              </p14:nvContentPartPr>
              <p14:xfrm>
                <a:off x="5265733" y="4351359"/>
                <a:ext cx="360" cy="360"/>
              </p14:xfrm>
            </p:contentPart>
          </mc:Choice>
          <mc:Fallback xmlns="">
            <p:pic>
              <p:nvPicPr>
                <p:cNvPr id="34" name="Rankraštį 33">
                  <a:extLst>
                    <a:ext uri="{FF2B5EF4-FFF2-40B4-BE49-F238E27FC236}">
                      <a16:creationId xmlns:a16="http://schemas.microsoft.com/office/drawing/2014/main" id="{AC078552-8DA5-30A9-C6A0-E4C484D8EC18}"/>
                    </a:ext>
                  </a:extLst>
                </p:cNvPr>
                <p:cNvPicPr/>
                <p:nvPr/>
              </p:nvPicPr>
              <p:blipFill>
                <a:blip r:embed="rId4"/>
                <a:stretch>
                  <a:fillRect/>
                </a:stretch>
              </p:blipFill>
              <p:spPr>
                <a:xfrm>
                  <a:off x="5203093" y="4288719"/>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6" name="Rankraštį 35">
                <a:extLst>
                  <a:ext uri="{FF2B5EF4-FFF2-40B4-BE49-F238E27FC236}">
                    <a16:creationId xmlns:a16="http://schemas.microsoft.com/office/drawing/2014/main" id="{2046E35A-F750-8C77-EF29-9DB29F1DE965}"/>
                  </a:ext>
                </a:extLst>
              </p14:cNvPr>
              <p14:cNvContentPartPr/>
              <p14:nvPr/>
            </p14:nvContentPartPr>
            <p14:xfrm>
              <a:off x="3788293" y="4465479"/>
              <a:ext cx="3240" cy="360"/>
            </p14:xfrm>
          </p:contentPart>
        </mc:Choice>
        <mc:Fallback xmlns="">
          <p:pic>
            <p:nvPicPr>
              <p:cNvPr id="36" name="Rankraštį 35">
                <a:extLst>
                  <a:ext uri="{FF2B5EF4-FFF2-40B4-BE49-F238E27FC236}">
                    <a16:creationId xmlns:a16="http://schemas.microsoft.com/office/drawing/2014/main" id="{2046E35A-F750-8C77-EF29-9DB29F1DE965}"/>
                  </a:ext>
                </a:extLst>
              </p:cNvPr>
              <p:cNvPicPr/>
              <p:nvPr/>
            </p:nvPicPr>
            <p:blipFill>
              <a:blip r:embed="rId37"/>
              <a:stretch>
                <a:fillRect/>
              </a:stretch>
            </p:blipFill>
            <p:spPr>
              <a:xfrm>
                <a:off x="3725293" y="4402839"/>
                <a:ext cx="128880" cy="126000"/>
              </a:xfrm>
              <a:prstGeom prst="rect">
                <a:avLst/>
              </a:prstGeom>
            </p:spPr>
          </p:pic>
        </mc:Fallback>
      </mc:AlternateContent>
      <p:pic>
        <p:nvPicPr>
          <p:cNvPr id="4" name="Paveikslėlis 3">
            <a:extLst>
              <a:ext uri="{FF2B5EF4-FFF2-40B4-BE49-F238E27FC236}">
                <a16:creationId xmlns:a16="http://schemas.microsoft.com/office/drawing/2014/main" id="{26E11049-72B7-5834-5BA7-DDA9D61642B8}"/>
              </a:ext>
            </a:extLst>
          </p:cNvPr>
          <p:cNvPicPr>
            <a:picLocks noChangeAspect="1"/>
          </p:cNvPicPr>
          <p:nvPr/>
        </p:nvPicPr>
        <p:blipFill rotWithShape="1">
          <a:blip r:embed="rId38"/>
          <a:srcRect l="31940" t="43981" r="30225" b="25834"/>
          <a:stretch/>
        </p:blipFill>
        <p:spPr>
          <a:xfrm>
            <a:off x="6801821" y="3119715"/>
            <a:ext cx="5081195" cy="3468101"/>
          </a:xfrm>
          <a:prstGeom prst="rect">
            <a:avLst/>
          </a:prstGeom>
          <a:ln w="38100">
            <a:solidFill>
              <a:srgbClr val="FF0000"/>
            </a:solidFill>
          </a:ln>
        </p:spPr>
      </p:pic>
    </p:spTree>
    <p:extLst>
      <p:ext uri="{BB962C8B-B14F-4D97-AF65-F5344CB8AC3E}">
        <p14:creationId xmlns:p14="http://schemas.microsoft.com/office/powerpoint/2010/main" val="1394941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477955" y="1399470"/>
            <a:ext cx="9880846" cy="4474558"/>
          </a:xfrm>
          <a:prstGeom prst="rect">
            <a:avLst/>
          </a:prstGeom>
        </p:spPr>
        <p:txBody>
          <a:bodyPr wrap="square">
            <a:spAutoFit/>
          </a:bodyPr>
          <a:lstStyle/>
          <a:p>
            <a:pPr indent="457200" algn="just">
              <a:lnSpc>
                <a:spcPct val="150000"/>
              </a:lnSpc>
              <a:spcAft>
                <a:spcPts val="0"/>
              </a:spcAft>
            </a:pPr>
            <a:r>
              <a:rPr lang="lt-LT" b="1" dirty="0"/>
              <a:t>213 straipsnis. Prekių gabenimo tvarkos pažeidimas</a:t>
            </a:r>
          </a:p>
          <a:p>
            <a:pPr indent="457200" algn="just">
              <a:lnSpc>
                <a:spcPct val="150000"/>
              </a:lnSpc>
              <a:spcAft>
                <a:spcPts val="0"/>
              </a:spcAft>
            </a:pPr>
            <a:r>
              <a:rPr lang="lt-LT" b="1" dirty="0"/>
              <a:t>1-3 dalys</a:t>
            </a:r>
            <a:endParaRPr lang="lt-LT" dirty="0"/>
          </a:p>
          <a:p>
            <a:pPr indent="457200" algn="just">
              <a:spcAft>
                <a:spcPts val="0"/>
              </a:spcAft>
            </a:pPr>
            <a:r>
              <a:rPr lang="lt-LT" sz="1200" dirty="0"/>
              <a:t>Prekių, kurių importas, eksportas ar tranzitas leidžiamas </a:t>
            </a:r>
            <a:r>
              <a:rPr lang="lt-LT" sz="1200" dirty="0">
                <a:solidFill>
                  <a:srgbClr val="FF0000"/>
                </a:solidFill>
              </a:rPr>
              <a:t>tik turint </a:t>
            </a:r>
            <a:r>
              <a:rPr lang="lt-LT" sz="1200" dirty="0"/>
              <a:t>galiojantį leidimą, </a:t>
            </a:r>
            <a:r>
              <a:rPr lang="lt-LT" sz="1200" dirty="0">
                <a:solidFill>
                  <a:srgbClr val="FF0000"/>
                </a:solidFill>
              </a:rPr>
              <a:t>licenciją </a:t>
            </a:r>
            <a:r>
              <a:rPr lang="lt-LT" sz="1200" dirty="0"/>
              <a:t>ar kitą dokumentą ir (arba) kurių importui, eksportui ar </a:t>
            </a:r>
            <a:r>
              <a:rPr lang="lt-LT" sz="1200" dirty="0">
                <a:solidFill>
                  <a:srgbClr val="FF0000"/>
                </a:solidFill>
              </a:rPr>
              <a:t>tranzitui taikomi apribojimai, draudimai </a:t>
            </a:r>
            <a:r>
              <a:rPr lang="lt-LT" sz="1200" dirty="0"/>
              <a:t>arba specialus režimas, gabenimas pažeidžiant nustatytą tvarką, kai neteisėtai gabenamų </a:t>
            </a:r>
            <a:r>
              <a:rPr lang="lt-LT" sz="1200" dirty="0">
                <a:solidFill>
                  <a:srgbClr val="FF0000"/>
                </a:solidFill>
              </a:rPr>
              <a:t>prekių vertė neviršija penkių bazinių bausmių </a:t>
            </a:r>
            <a:r>
              <a:rPr lang="lt-LT" sz="1200" dirty="0"/>
              <a:t>ir nuobaudų dydžių.</a:t>
            </a:r>
            <a:endParaRPr lang="lt-LT" sz="1200" dirty="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lt-LT" sz="1200" dirty="0">
                <a:latin typeface="Times New Roman" panose="02020603050405020304" pitchFamily="18" charset="0"/>
                <a:ea typeface="Times New Roman" panose="02020603050405020304" pitchFamily="18" charset="0"/>
              </a:rPr>
              <a:t>prekių vertė </a:t>
            </a:r>
            <a:r>
              <a:rPr lang="lt-LT" sz="1200" dirty="0">
                <a:solidFill>
                  <a:srgbClr val="FF0000"/>
                </a:solidFill>
                <a:latin typeface="Times New Roman" panose="02020603050405020304" pitchFamily="18" charset="0"/>
                <a:ea typeface="Times New Roman" panose="02020603050405020304" pitchFamily="18" charset="0"/>
              </a:rPr>
              <a:t>viršija penkiasdešimt bazinių bausmių </a:t>
            </a:r>
            <a:r>
              <a:rPr lang="lt-LT" sz="1200" dirty="0">
                <a:latin typeface="Times New Roman" panose="02020603050405020304" pitchFamily="18" charset="0"/>
                <a:ea typeface="Times New Roman" panose="02020603050405020304" pitchFamily="18" charset="0"/>
              </a:rPr>
              <a:t>ir nuobaudų dydžių,</a:t>
            </a:r>
          </a:p>
          <a:p>
            <a:pPr indent="457200" algn="just">
              <a:spcAft>
                <a:spcPts val="0"/>
              </a:spcAft>
            </a:pPr>
            <a:r>
              <a:rPr lang="lt-LT" sz="1200" dirty="0">
                <a:latin typeface="Times New Roman" panose="02020603050405020304" pitchFamily="18" charset="0"/>
                <a:ea typeface="Times New Roman" panose="02020603050405020304" pitchFamily="18" charset="0"/>
              </a:rPr>
              <a:t>užtraukia baudą nuo vieno tūkstančio dviejų šimtų iki trijų tūkstančių devynių šimtų eurų. </a:t>
            </a:r>
          </a:p>
          <a:p>
            <a:pPr indent="457200" algn="just">
              <a:spcAft>
                <a:spcPts val="0"/>
              </a:spcAft>
            </a:pPr>
            <a:r>
              <a:rPr lang="lt-LT" sz="1200" dirty="0">
                <a:solidFill>
                  <a:srgbClr val="FF0000"/>
                </a:solidFill>
                <a:latin typeface="Times New Roman" panose="02020603050405020304" pitchFamily="18" charset="0"/>
                <a:ea typeface="Times New Roman" panose="02020603050405020304" pitchFamily="18" charset="0"/>
              </a:rPr>
              <a:t>4.</a:t>
            </a:r>
            <a:r>
              <a:rPr lang="lt-LT" sz="1200" dirty="0">
                <a:latin typeface="Times New Roman" panose="02020603050405020304" pitchFamily="18" charset="0"/>
                <a:ea typeface="Times New Roman" panose="02020603050405020304" pitchFamily="18" charset="0"/>
              </a:rPr>
              <a:t> Už šio straipsnio 1, 2, 3 dalyse numatytus administracinius nusižengimus </a:t>
            </a:r>
            <a:r>
              <a:rPr lang="lt-LT" dirty="0">
                <a:solidFill>
                  <a:srgbClr val="FF0000"/>
                </a:solidFill>
                <a:latin typeface="Times New Roman" panose="02020603050405020304" pitchFamily="18" charset="0"/>
                <a:ea typeface="Times New Roman" panose="02020603050405020304" pitchFamily="18" charset="0"/>
              </a:rPr>
              <a:t>gali būti skiriamas prekių konfiskavimas.</a:t>
            </a:r>
          </a:p>
          <a:p>
            <a:endParaRPr lang="lt-LT" b="1" dirty="0"/>
          </a:p>
          <a:p>
            <a:r>
              <a:rPr lang="lt-LT" b="1" dirty="0"/>
              <a:t>515 straipsnis. Tarptautinių sankcijų pažeidimas</a:t>
            </a:r>
            <a:endParaRPr lang="lt-LT" dirty="0"/>
          </a:p>
          <a:p>
            <a:pPr algn="just"/>
            <a:r>
              <a:rPr lang="lt-LT" sz="1200" dirty="0">
                <a:latin typeface="Times New Roman" panose="02020603050405020304" pitchFamily="18" charset="0"/>
                <a:cs typeface="Times New Roman" panose="02020603050405020304" pitchFamily="18" charset="0"/>
              </a:rPr>
              <a:t>Lietuvos Respublikoje įgyvendinamų tarptautinių sankcijų pažeidimas užtraukia baudą nuo dviejų šimtų iki šešių tūkstančių eurų.</a:t>
            </a:r>
          </a:p>
          <a:p>
            <a:pPr indent="457200" algn="just">
              <a:lnSpc>
                <a:spcPct val="150000"/>
              </a:lnSpc>
              <a:spcAft>
                <a:spcPts val="0"/>
              </a:spcAft>
            </a:pPr>
            <a:endParaRPr lang="lt-LT" sz="1800" dirty="0">
              <a:solidFill>
                <a:srgbClr val="FF0000"/>
              </a:solidFill>
              <a:effectLst/>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lt-LT" dirty="0">
                <a:solidFill>
                  <a:srgbClr val="FF0000"/>
                </a:solidFill>
                <a:latin typeface="Times New Roman" panose="02020603050405020304" pitchFamily="18" charset="0"/>
                <a:ea typeface="Times New Roman" panose="02020603050405020304" pitchFamily="18" charset="0"/>
              </a:rPr>
              <a:t>Muitinės iniciatyva  - keisti 515 str., kuriame būtų numatyta galimybė prekių konfiskavimas</a:t>
            </a:r>
          </a:p>
          <a:p>
            <a:pPr indent="457200" algn="just">
              <a:lnSpc>
                <a:spcPct val="150000"/>
              </a:lnSpc>
              <a:spcAft>
                <a:spcPts val="0"/>
              </a:spcAft>
            </a:pPr>
            <a:r>
              <a:rPr lang="lt-LT" dirty="0">
                <a:solidFill>
                  <a:srgbClr val="FF0000"/>
                </a:solidFill>
                <a:latin typeface="Times New Roman" panose="02020603050405020304" pitchFamily="18" charset="0"/>
                <a:ea typeface="Times New Roman" panose="02020603050405020304" pitchFamily="18" charset="0"/>
              </a:rPr>
              <a:t>Pateiktas projektas</a:t>
            </a:r>
          </a:p>
          <a:p>
            <a:pPr indent="457200" algn="just">
              <a:lnSpc>
                <a:spcPct val="150000"/>
              </a:lnSpc>
              <a:spcAft>
                <a:spcPts val="0"/>
              </a:spcAft>
            </a:pPr>
            <a:endParaRPr lang="lt-LT" sz="1800" dirty="0">
              <a:solidFill>
                <a:srgbClr val="FF0000"/>
              </a:solidFill>
              <a:effectLst/>
              <a:latin typeface="Times New Roman" panose="02020603050405020304" pitchFamily="18" charset="0"/>
              <a:ea typeface="Times New Roman" panose="02020603050405020304" pitchFamily="18" charset="0"/>
            </a:endParaRPr>
          </a:p>
        </p:txBody>
      </p:sp>
      <p:sp>
        <p:nvSpPr>
          <p:cNvPr id="3" name="object 17"/>
          <p:cNvSpPr txBox="1"/>
          <p:nvPr/>
        </p:nvSpPr>
        <p:spPr>
          <a:xfrm>
            <a:off x="2394451" y="276932"/>
            <a:ext cx="7026250" cy="687207"/>
          </a:xfrm>
          <a:prstGeom prst="rect">
            <a:avLst/>
          </a:prstGeom>
        </p:spPr>
        <p:txBody>
          <a:bodyPr vert="horz" wrap="square" lIns="0" tIns="10001" rIns="0" bIns="0" rtlCol="0">
            <a:spAutoFit/>
          </a:bodyPr>
          <a:lstStyle/>
          <a:p>
            <a:r>
              <a:rPr lang="lt-LT" sz="4400" dirty="0"/>
              <a:t>Atsakomybė ANK</a:t>
            </a:r>
            <a:endParaRPr lang="en-US" sz="4400" dirty="0"/>
          </a:p>
        </p:txBody>
      </p:sp>
      <p:sp>
        <p:nvSpPr>
          <p:cNvPr id="4" name="object 5"/>
          <p:cNvSpPr/>
          <p:nvPr/>
        </p:nvSpPr>
        <p:spPr>
          <a:xfrm>
            <a:off x="151893" y="2097345"/>
            <a:ext cx="946404" cy="1512168"/>
          </a:xfrm>
          <a:prstGeom prst="rect">
            <a:avLst/>
          </a:prstGeom>
          <a:blipFill>
            <a:blip r:embed="rId2" cstate="print"/>
            <a:stretch>
              <a:fillRect/>
            </a:stretch>
          </a:blipFill>
        </p:spPr>
        <p:txBody>
          <a:bodyPr wrap="square" lIns="0" tIns="0" rIns="0" bIns="0" rtlCol="0"/>
          <a:lstStyle/>
          <a:p>
            <a:endParaRPr lang="lt-LT"/>
          </a:p>
        </p:txBody>
      </p:sp>
      <p:sp>
        <p:nvSpPr>
          <p:cNvPr id="6" name="TextBox 5">
            <a:extLst>
              <a:ext uri="{FF2B5EF4-FFF2-40B4-BE49-F238E27FC236}">
                <a16:creationId xmlns:a16="http://schemas.microsoft.com/office/drawing/2014/main" id="{A42D722F-E207-1139-2994-24AC6841A826}"/>
              </a:ext>
            </a:extLst>
          </p:cNvPr>
          <p:cNvSpPr txBox="1"/>
          <p:nvPr/>
        </p:nvSpPr>
        <p:spPr>
          <a:xfrm>
            <a:off x="2306574" y="964139"/>
            <a:ext cx="6094476" cy="369332"/>
          </a:xfrm>
          <a:prstGeom prst="rect">
            <a:avLst/>
          </a:prstGeom>
          <a:noFill/>
        </p:spPr>
        <p:txBody>
          <a:bodyPr wrap="square">
            <a:spAutoFit/>
          </a:bodyPr>
          <a:lstStyle/>
          <a:p>
            <a:r>
              <a:rPr lang="lt-LT" dirty="0">
                <a:solidFill>
                  <a:srgbClr val="3333FF"/>
                </a:solidFill>
              </a:rPr>
              <a:t>Iniciatyvos/ateitis</a:t>
            </a:r>
          </a:p>
        </p:txBody>
      </p:sp>
    </p:spTree>
    <p:extLst>
      <p:ext uri="{BB962C8B-B14F-4D97-AF65-F5344CB8AC3E}">
        <p14:creationId xmlns:p14="http://schemas.microsoft.com/office/powerpoint/2010/main" val="225150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CEE6F46-9C4F-A5EE-4972-634F35F42EAE}"/>
              </a:ext>
            </a:extLst>
          </p:cNvPr>
          <p:cNvPicPr>
            <a:picLocks noChangeAspect="1"/>
          </p:cNvPicPr>
          <p:nvPr/>
        </p:nvPicPr>
        <p:blipFill rotWithShape="1">
          <a:blip r:embed="rId2"/>
          <a:srcRect l="28546" t="18776" r="29669" b="4490"/>
          <a:stretch/>
        </p:blipFill>
        <p:spPr>
          <a:xfrm>
            <a:off x="938894" y="-89807"/>
            <a:ext cx="10148206" cy="6639897"/>
          </a:xfrm>
          <a:prstGeom prst="rect">
            <a:avLst/>
          </a:prstGeom>
          <a:ln w="57150">
            <a:solidFill>
              <a:srgbClr val="FF0000"/>
            </a:solidFill>
          </a:ln>
        </p:spPr>
      </p:pic>
    </p:spTree>
    <p:extLst>
      <p:ext uri="{BB962C8B-B14F-4D97-AF65-F5344CB8AC3E}">
        <p14:creationId xmlns:p14="http://schemas.microsoft.com/office/powerpoint/2010/main" val="2574987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EEE3ADB-36D5-4FFA-B9FC-112DB4BE2C2F}"/>
              </a:ext>
            </a:extLst>
          </p:cNvPr>
          <p:cNvSpPr>
            <a:spLocks noGrp="1"/>
          </p:cNvSpPr>
          <p:nvPr>
            <p:ph type="title"/>
          </p:nvPr>
        </p:nvSpPr>
        <p:spPr/>
        <p:txBody>
          <a:bodyPr/>
          <a:lstStyle/>
          <a:p>
            <a:r>
              <a:rPr lang="lt-LT" dirty="0"/>
              <a:t>Iniciatyvos/ateitis</a:t>
            </a:r>
          </a:p>
        </p:txBody>
      </p:sp>
      <p:sp>
        <p:nvSpPr>
          <p:cNvPr id="3" name="Turinio vietos rezervavimo ženklas 2">
            <a:extLst>
              <a:ext uri="{FF2B5EF4-FFF2-40B4-BE49-F238E27FC236}">
                <a16:creationId xmlns:a16="http://schemas.microsoft.com/office/drawing/2014/main" id="{99F70C51-50B7-F3A2-C8DF-B271740CA205}"/>
              </a:ext>
            </a:extLst>
          </p:cNvPr>
          <p:cNvSpPr>
            <a:spLocks noGrp="1"/>
          </p:cNvSpPr>
          <p:nvPr>
            <p:ph idx="1"/>
          </p:nvPr>
        </p:nvSpPr>
        <p:spPr>
          <a:xfrm>
            <a:off x="838200" y="1408176"/>
            <a:ext cx="10515600" cy="4768787"/>
          </a:xfrm>
        </p:spPr>
        <p:txBody>
          <a:bodyPr/>
          <a:lstStyle/>
          <a:p>
            <a:r>
              <a:rPr lang="lt-LT" dirty="0"/>
              <a:t>Pateiktas muitinės siūlymas URM (ES Komisijai)</a:t>
            </a:r>
          </a:p>
          <a:p>
            <a:pPr lvl="1"/>
            <a:endParaRPr lang="lt-LT" dirty="0"/>
          </a:p>
          <a:p>
            <a:pPr lvl="1"/>
            <a:r>
              <a:rPr lang="lt-LT" dirty="0"/>
              <a:t>Naujame sankcijų pakete reglamentuoti:</a:t>
            </a:r>
          </a:p>
          <a:p>
            <a:pPr lvl="2"/>
            <a:endParaRPr lang="lt-LT" dirty="0"/>
          </a:p>
          <a:p>
            <a:pPr lvl="2"/>
            <a:r>
              <a:rPr lang="lt-LT" dirty="0"/>
              <a:t>Siūloma naują redakciją gali būti tokia:</a:t>
            </a:r>
          </a:p>
          <a:p>
            <a:pPr lvl="3"/>
            <a:r>
              <a:rPr lang="lt-LT" dirty="0"/>
              <a:t>„</a:t>
            </a:r>
            <a:r>
              <a:rPr lang="lt-LT" i="1" dirty="0"/>
              <a:t>draudžiama įvežti į ES teritoriją arba išvežti iš ES teritorijos </a:t>
            </a:r>
            <a:r>
              <a:rPr lang="lt-LT" i="1" dirty="0" err="1"/>
              <a:t>Reg</a:t>
            </a:r>
            <a:r>
              <a:rPr lang="lt-LT" i="1" dirty="0"/>
              <a:t>. 833 </a:t>
            </a:r>
            <a:r>
              <a:rPr lang="lt-LT" i="1"/>
              <a:t>prieduose išvardintas sankcionuotas </a:t>
            </a:r>
            <a:r>
              <a:rPr lang="lt-LT" i="1" dirty="0"/>
              <a:t>prekes į/iš trečiąsias šalis jeigu jos gabenamos per RU ar BY teritorija tranzitu“</a:t>
            </a:r>
          </a:p>
        </p:txBody>
      </p:sp>
    </p:spTree>
    <p:extLst>
      <p:ext uri="{BB962C8B-B14F-4D97-AF65-F5344CB8AC3E}">
        <p14:creationId xmlns:p14="http://schemas.microsoft.com/office/powerpoint/2010/main" val="202562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2143" y="2952154"/>
            <a:ext cx="1519046" cy="1736222"/>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1456903" y="2953368"/>
            <a:ext cx="10133422" cy="1241205"/>
          </a:xfrm>
          <a:prstGeom prst="rect">
            <a:avLst/>
          </a:prstGeom>
        </p:spPr>
        <p:txBody>
          <a:bodyPr vert="horz" wrap="square" lIns="0" tIns="10001" rIns="0" bIns="0" rtlCol="0">
            <a:spAutoFit/>
          </a:bodyPr>
          <a:lstStyle/>
          <a:p>
            <a:endParaRPr lang="lt-LT" sz="1400" i="1" dirty="0"/>
          </a:p>
          <a:p>
            <a:r>
              <a:rPr lang="lt-LT" b="1" dirty="0"/>
              <a:t>123</a:t>
            </a:r>
            <a:r>
              <a:rPr lang="lt-LT" b="1" baseline="30000" dirty="0"/>
              <a:t>1</a:t>
            </a:r>
            <a:r>
              <a:rPr lang="lt-LT" b="1" dirty="0"/>
              <a:t> straipsnis. Tarptautinių sankcijų pažeidimas</a:t>
            </a:r>
            <a:endParaRPr lang="lt-LT" dirty="0"/>
          </a:p>
          <a:p>
            <a:r>
              <a:rPr lang="lt-LT" dirty="0"/>
              <a:t>„</a:t>
            </a:r>
            <a:r>
              <a:rPr lang="lt-LT" sz="1400" i="1" dirty="0"/>
              <a:t>Tas, kas pažeidė Lietuvos Respublikoje įgyvendinamas tarptautines sankcijas ir dėl to padarė didelės žalos Lietuvos Respublikos interesams, </a:t>
            </a:r>
          </a:p>
          <a:p>
            <a:r>
              <a:rPr lang="lt-LT" sz="1400" i="1" dirty="0"/>
              <a:t>baudžiamas </a:t>
            </a:r>
            <a:r>
              <a:rPr lang="lt-LT" sz="1400" i="1" dirty="0">
                <a:solidFill>
                  <a:srgbClr val="FF0000"/>
                </a:solidFill>
              </a:rPr>
              <a:t>bauda arba areštu, arba</a:t>
            </a:r>
            <a:r>
              <a:rPr lang="lt-LT" sz="1400" b="1" i="1" dirty="0">
                <a:solidFill>
                  <a:srgbClr val="FF0000"/>
                </a:solidFill>
              </a:rPr>
              <a:t> </a:t>
            </a:r>
            <a:r>
              <a:rPr lang="lt-LT" sz="1400" i="1" dirty="0">
                <a:solidFill>
                  <a:srgbClr val="FF0000"/>
                </a:solidFill>
              </a:rPr>
              <a:t>laisvės atėmimu iki penkerių metų</a:t>
            </a:r>
            <a:r>
              <a:rPr lang="lt-LT" sz="1400" i="1" dirty="0"/>
              <a:t>.“</a:t>
            </a:r>
          </a:p>
          <a:p>
            <a:endParaRPr lang="en-US" sz="1600" dirty="0"/>
          </a:p>
        </p:txBody>
      </p:sp>
      <p:sp>
        <p:nvSpPr>
          <p:cNvPr id="10" name="object 17"/>
          <p:cNvSpPr txBox="1"/>
          <p:nvPr/>
        </p:nvSpPr>
        <p:spPr>
          <a:xfrm>
            <a:off x="2394450" y="134889"/>
            <a:ext cx="8951211" cy="687207"/>
          </a:xfrm>
          <a:prstGeom prst="rect">
            <a:avLst/>
          </a:prstGeom>
        </p:spPr>
        <p:txBody>
          <a:bodyPr vert="horz" wrap="square" lIns="0" tIns="10001" rIns="0" bIns="0" rtlCol="0">
            <a:spAutoFit/>
          </a:bodyPr>
          <a:lstStyle/>
          <a:p>
            <a:r>
              <a:rPr lang="lt-LT" sz="4400" dirty="0"/>
              <a:t>Įsipareigojimai / Atsakomybė</a:t>
            </a:r>
            <a:endParaRPr lang="en-US" sz="4400" dirty="0"/>
          </a:p>
        </p:txBody>
      </p:sp>
      <p:sp>
        <p:nvSpPr>
          <p:cNvPr id="2" name="Stačiakampis 1"/>
          <p:cNvSpPr/>
          <p:nvPr/>
        </p:nvSpPr>
        <p:spPr>
          <a:xfrm>
            <a:off x="2379214" y="827817"/>
            <a:ext cx="9241656" cy="1446550"/>
          </a:xfrm>
          <a:prstGeom prst="rect">
            <a:avLst/>
          </a:prstGeom>
        </p:spPr>
        <p:txBody>
          <a:bodyPr wrap="square">
            <a:spAutoFit/>
          </a:bodyPr>
          <a:lstStyle/>
          <a:p>
            <a:pPr algn="just"/>
            <a:r>
              <a:rPr lang="lt-LT" sz="4000" dirty="0">
                <a:solidFill>
                  <a:srgbClr val="FF0000"/>
                </a:solidFill>
              </a:rPr>
              <a:t>Konstitucijoje</a:t>
            </a:r>
            <a:r>
              <a:rPr lang="lt-LT" sz="2400" dirty="0">
                <a:solidFill>
                  <a:srgbClr val="0000FF"/>
                </a:solidFill>
              </a:rPr>
              <a:t> įtvirtintas principas, </a:t>
            </a:r>
            <a:r>
              <a:rPr lang="lt-LT" sz="2400" u="sng" dirty="0">
                <a:solidFill>
                  <a:srgbClr val="0000FF"/>
                </a:solidFill>
              </a:rPr>
              <a:t>kad Lietuva laikosi sava valia prisiimtų tarptautinių įsipareigojimų ir gerbia visuotinai pripažintus tarptautinės teisės principus</a:t>
            </a:r>
          </a:p>
        </p:txBody>
      </p:sp>
      <p:pic>
        <p:nvPicPr>
          <p:cNvPr id="3"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3" y="882886"/>
            <a:ext cx="2405848" cy="1802513"/>
          </a:xfrm>
          <a:prstGeom prst="rect">
            <a:avLst/>
          </a:prstGeom>
        </p:spPr>
      </p:pic>
      <p:sp>
        <p:nvSpPr>
          <p:cNvPr id="5" name="TextBox 4">
            <a:extLst>
              <a:ext uri="{FF2B5EF4-FFF2-40B4-BE49-F238E27FC236}">
                <a16:creationId xmlns:a16="http://schemas.microsoft.com/office/drawing/2014/main" id="{B43EA3AE-1FF8-A08A-EC66-CA11B3B4B20E}"/>
              </a:ext>
            </a:extLst>
          </p:cNvPr>
          <p:cNvSpPr txBox="1"/>
          <p:nvPr/>
        </p:nvSpPr>
        <p:spPr>
          <a:xfrm>
            <a:off x="1386348" y="4836903"/>
            <a:ext cx="10461523" cy="923330"/>
          </a:xfrm>
          <a:prstGeom prst="rect">
            <a:avLst/>
          </a:prstGeom>
          <a:noFill/>
        </p:spPr>
        <p:txBody>
          <a:bodyPr wrap="square">
            <a:spAutoFit/>
          </a:bodyPr>
          <a:lstStyle/>
          <a:p>
            <a:r>
              <a:rPr lang="lt-LT" b="1" dirty="0"/>
              <a:t>515 straipsnis. Tarptautinių sankcijų pažeidimas</a:t>
            </a:r>
            <a:endParaRPr lang="lt-LT" dirty="0"/>
          </a:p>
          <a:p>
            <a:pPr algn="just"/>
            <a:r>
              <a:rPr lang="lt-LT" sz="1800" dirty="0">
                <a:latin typeface="Times New Roman" panose="02020603050405020304" pitchFamily="18" charset="0"/>
                <a:cs typeface="Times New Roman" panose="02020603050405020304" pitchFamily="18" charset="0"/>
              </a:rPr>
              <a:t>Lietuvos Respublikoje įgyvendinamų tarptautinių sankcijų pažeidimas užtraukia baudą nuo </a:t>
            </a:r>
            <a:r>
              <a:rPr lang="lt-LT" sz="1800" dirty="0">
                <a:solidFill>
                  <a:srgbClr val="FF0000"/>
                </a:solidFill>
                <a:latin typeface="Times New Roman" panose="02020603050405020304" pitchFamily="18" charset="0"/>
                <a:cs typeface="Times New Roman" panose="02020603050405020304" pitchFamily="18" charset="0"/>
              </a:rPr>
              <a:t>dviejų šimtų iki šešių tūkstančių eurų.</a:t>
            </a:r>
          </a:p>
        </p:txBody>
      </p:sp>
      <p:sp>
        <p:nvSpPr>
          <p:cNvPr id="9" name="object 5">
            <a:extLst>
              <a:ext uri="{FF2B5EF4-FFF2-40B4-BE49-F238E27FC236}">
                <a16:creationId xmlns:a16="http://schemas.microsoft.com/office/drawing/2014/main" id="{0BC6C6D9-8784-4344-7260-688D43B98005}"/>
              </a:ext>
            </a:extLst>
          </p:cNvPr>
          <p:cNvSpPr/>
          <p:nvPr/>
        </p:nvSpPr>
        <p:spPr>
          <a:xfrm>
            <a:off x="344129" y="4893438"/>
            <a:ext cx="946404" cy="1512168"/>
          </a:xfrm>
          <a:prstGeom prst="rect">
            <a:avLst/>
          </a:prstGeom>
          <a:blipFill>
            <a:blip r:embed="rId4" cstate="print"/>
            <a:stretch>
              <a:fillRect/>
            </a:stretch>
          </a:blipFill>
        </p:spPr>
        <p:txBody>
          <a:bodyPr wrap="square" lIns="0" tIns="0" rIns="0" bIns="0" rtlCol="0"/>
          <a:lstStyle/>
          <a:p>
            <a:endParaRPr lang="lt-LT"/>
          </a:p>
        </p:txBody>
      </p:sp>
    </p:spTree>
    <p:extLst>
      <p:ext uri="{BB962C8B-B14F-4D97-AF65-F5344CB8AC3E}">
        <p14:creationId xmlns:p14="http://schemas.microsoft.com/office/powerpoint/2010/main" val="145213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53302626-49C0-5BC2-716C-6DC2BBBB5DEF}"/>
              </a:ext>
            </a:extLst>
          </p:cNvPr>
          <p:cNvPicPr>
            <a:picLocks noChangeAspect="1"/>
          </p:cNvPicPr>
          <p:nvPr/>
        </p:nvPicPr>
        <p:blipFill rotWithShape="1">
          <a:blip r:embed="rId2"/>
          <a:srcRect l="9643" t="18504" r="8392" b="7482"/>
          <a:stretch/>
        </p:blipFill>
        <p:spPr>
          <a:xfrm>
            <a:off x="1200148" y="1252634"/>
            <a:ext cx="9993087" cy="5075853"/>
          </a:xfrm>
          <a:prstGeom prst="rect">
            <a:avLst/>
          </a:prstGeom>
          <a:ln w="57150">
            <a:solidFill>
              <a:srgbClr val="FF0000"/>
            </a:solidFill>
          </a:ln>
        </p:spPr>
      </p:pic>
      <p:sp>
        <p:nvSpPr>
          <p:cNvPr id="4" name="Pavadinimas 1">
            <a:extLst>
              <a:ext uri="{FF2B5EF4-FFF2-40B4-BE49-F238E27FC236}">
                <a16:creationId xmlns:a16="http://schemas.microsoft.com/office/drawing/2014/main" id="{1417DACA-4E1B-8DDA-FD20-732C123A7D2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a:t>URM pateikimas ES Komisijai</a:t>
            </a:r>
          </a:p>
        </p:txBody>
      </p:sp>
    </p:spTree>
    <p:extLst>
      <p:ext uri="{BB962C8B-B14F-4D97-AF65-F5344CB8AC3E}">
        <p14:creationId xmlns:p14="http://schemas.microsoft.com/office/powerpoint/2010/main" val="1601415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8559-FBED-2F56-CD96-E0504655591B}"/>
              </a:ext>
            </a:extLst>
          </p:cNvPr>
          <p:cNvSpPr txBox="1">
            <a:spLocks/>
          </p:cNvSpPr>
          <p:nvPr/>
        </p:nvSpPr>
        <p:spPr>
          <a:xfrm>
            <a:off x="2144089" y="2464880"/>
            <a:ext cx="7661108" cy="129236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dirty="0"/>
              <a:t>Dvejopa paskirtis</a:t>
            </a:r>
          </a:p>
          <a:p>
            <a:pPr algn="ctr"/>
            <a:r>
              <a:rPr lang="lt-LT" dirty="0"/>
              <a:t>Kaip suprantama ši sąvoka</a:t>
            </a:r>
          </a:p>
        </p:txBody>
      </p:sp>
    </p:spTree>
    <p:extLst>
      <p:ext uri="{BB962C8B-B14F-4D97-AF65-F5344CB8AC3E}">
        <p14:creationId xmlns:p14="http://schemas.microsoft.com/office/powerpoint/2010/main" val="544655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3520357-DB4F-FB3F-0A57-FC5934B5C60C}"/>
              </a:ext>
            </a:extLst>
          </p:cNvPr>
          <p:cNvSpPr>
            <a:spLocks noGrp="1"/>
          </p:cNvSpPr>
          <p:nvPr>
            <p:ph type="title"/>
          </p:nvPr>
        </p:nvSpPr>
        <p:spPr/>
        <p:txBody>
          <a:bodyPr/>
          <a:lstStyle/>
          <a:p>
            <a:r>
              <a:rPr lang="lt-LT" dirty="0"/>
              <a:t>Išimtys 833/2014</a:t>
            </a:r>
          </a:p>
        </p:txBody>
      </p:sp>
      <p:sp>
        <p:nvSpPr>
          <p:cNvPr id="3" name="Turinio vietos rezervavimo ženklas 2">
            <a:extLst>
              <a:ext uri="{FF2B5EF4-FFF2-40B4-BE49-F238E27FC236}">
                <a16:creationId xmlns:a16="http://schemas.microsoft.com/office/drawing/2014/main" id="{1218951D-A855-F4BE-7F83-537A121A3FE7}"/>
              </a:ext>
            </a:extLst>
          </p:cNvPr>
          <p:cNvSpPr>
            <a:spLocks noGrp="1"/>
          </p:cNvSpPr>
          <p:nvPr>
            <p:ph idx="1"/>
          </p:nvPr>
        </p:nvSpPr>
        <p:spPr/>
        <p:txBody>
          <a:bodyPr/>
          <a:lstStyle/>
          <a:p>
            <a:pPr marL="0" indent="0" algn="ctr">
              <a:buNone/>
            </a:pPr>
            <a:r>
              <a:rPr lang="lt-LT" dirty="0"/>
              <a:t>2 straipsnis </a:t>
            </a:r>
          </a:p>
          <a:p>
            <a:pPr marL="0" indent="0" algn="just">
              <a:buNone/>
            </a:pPr>
            <a:r>
              <a:rPr lang="lt-LT" dirty="0"/>
              <a:t>1. </a:t>
            </a:r>
            <a:r>
              <a:rPr lang="lt-LT" dirty="0">
                <a:solidFill>
                  <a:srgbClr val="FF0000"/>
                </a:solidFill>
              </a:rPr>
              <a:t>Draudžiama</a:t>
            </a:r>
            <a:r>
              <a:rPr lang="lt-LT" dirty="0"/>
              <a:t> tiesiogiai ar netiesiogiai parduoti, tiekti, perduoti ar eksportuoti </a:t>
            </a:r>
            <a:r>
              <a:rPr lang="lt-LT" dirty="0">
                <a:solidFill>
                  <a:srgbClr val="FF0000"/>
                </a:solidFill>
              </a:rPr>
              <a:t>Sąjungos ar ne Sąjungos kilmės dvejopo naudojimo prekes ir technologijas </a:t>
            </a:r>
            <a:r>
              <a:rPr lang="lt-LT" dirty="0"/>
              <a:t>bet kuriam fiziniam ar juridiniam asmeniui, subjektui ar organizacijai Rusijoje arba naudojimui Rusijoje.</a:t>
            </a:r>
          </a:p>
        </p:txBody>
      </p:sp>
    </p:spTree>
    <p:extLst>
      <p:ext uri="{BB962C8B-B14F-4D97-AF65-F5344CB8AC3E}">
        <p14:creationId xmlns:p14="http://schemas.microsoft.com/office/powerpoint/2010/main" val="326809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F53F72C-547E-E222-BB68-C069520600E9}"/>
              </a:ext>
            </a:extLst>
          </p:cNvPr>
          <p:cNvSpPr>
            <a:spLocks noGrp="1"/>
          </p:cNvSpPr>
          <p:nvPr>
            <p:ph type="title"/>
          </p:nvPr>
        </p:nvSpPr>
        <p:spPr/>
        <p:txBody>
          <a:bodyPr/>
          <a:lstStyle/>
          <a:p>
            <a:r>
              <a:rPr lang="lt-LT" dirty="0"/>
              <a:t>Išimtys 833/2014</a:t>
            </a:r>
          </a:p>
        </p:txBody>
      </p:sp>
      <p:sp>
        <p:nvSpPr>
          <p:cNvPr id="3" name="Turinio vietos rezervavimo ženklas 2">
            <a:extLst>
              <a:ext uri="{FF2B5EF4-FFF2-40B4-BE49-F238E27FC236}">
                <a16:creationId xmlns:a16="http://schemas.microsoft.com/office/drawing/2014/main" id="{AD3522B4-A195-E438-49F8-2CC453122E2B}"/>
              </a:ext>
            </a:extLst>
          </p:cNvPr>
          <p:cNvSpPr>
            <a:spLocks noGrp="1"/>
          </p:cNvSpPr>
          <p:nvPr>
            <p:ph idx="1"/>
          </p:nvPr>
        </p:nvSpPr>
        <p:spPr/>
        <p:txBody>
          <a:bodyPr/>
          <a:lstStyle/>
          <a:p>
            <a:r>
              <a:rPr lang="lt-LT" dirty="0"/>
              <a:t>2. </a:t>
            </a:r>
            <a:r>
              <a:rPr lang="lt-LT" dirty="0">
                <a:solidFill>
                  <a:srgbClr val="FF0000"/>
                </a:solidFill>
              </a:rPr>
              <a:t>Draudžiama: </a:t>
            </a:r>
          </a:p>
          <a:p>
            <a:endParaRPr lang="lt-LT" dirty="0"/>
          </a:p>
          <a:p>
            <a:pPr marL="0" indent="0" algn="just">
              <a:buNone/>
            </a:pPr>
            <a:r>
              <a:rPr lang="lt-LT" dirty="0"/>
              <a:t>a) bet kuriam fiziniam ar juridiniam asmeniui, subjektui ar organizacijai Rusijoje arba naudojimui Rusijoje tiesiogiai arba netiesiogiai teikti </a:t>
            </a:r>
            <a:r>
              <a:rPr lang="lt-LT" dirty="0">
                <a:solidFill>
                  <a:srgbClr val="FF0000"/>
                </a:solidFill>
              </a:rPr>
              <a:t>techninę pagalbą, tarpininkavimo paslaugas arba kitas paslaugas,</a:t>
            </a:r>
            <a:r>
              <a:rPr lang="lt-LT" dirty="0"/>
              <a:t> susijusias su 1 dalyje nurodytomis prekėmis ir technologijomis ir su šių prekių ir technologijų tiekimu, gamyba, technine priežiūra ir naudojimu;</a:t>
            </a:r>
          </a:p>
        </p:txBody>
      </p:sp>
    </p:spTree>
    <p:extLst>
      <p:ext uri="{BB962C8B-B14F-4D97-AF65-F5344CB8AC3E}">
        <p14:creationId xmlns:p14="http://schemas.microsoft.com/office/powerpoint/2010/main" val="3304221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3E2F201-0DC2-F280-7848-74F231A20704}"/>
              </a:ext>
            </a:extLst>
          </p:cNvPr>
          <p:cNvSpPr>
            <a:spLocks noGrp="1"/>
          </p:cNvSpPr>
          <p:nvPr>
            <p:ph type="title"/>
          </p:nvPr>
        </p:nvSpPr>
        <p:spPr/>
        <p:txBody>
          <a:bodyPr/>
          <a:lstStyle/>
          <a:p>
            <a:r>
              <a:rPr lang="lt-LT" dirty="0"/>
              <a:t>Išimtys 833/2014</a:t>
            </a:r>
          </a:p>
        </p:txBody>
      </p:sp>
      <p:sp>
        <p:nvSpPr>
          <p:cNvPr id="3" name="Turinio vietos rezervavimo ženklas 2">
            <a:extLst>
              <a:ext uri="{FF2B5EF4-FFF2-40B4-BE49-F238E27FC236}">
                <a16:creationId xmlns:a16="http://schemas.microsoft.com/office/drawing/2014/main" id="{C303D181-F558-8525-A29F-DD80547D9294}"/>
              </a:ext>
            </a:extLst>
          </p:cNvPr>
          <p:cNvSpPr>
            <a:spLocks noGrp="1"/>
          </p:cNvSpPr>
          <p:nvPr>
            <p:ph idx="1"/>
          </p:nvPr>
        </p:nvSpPr>
        <p:spPr/>
        <p:txBody>
          <a:bodyPr/>
          <a:lstStyle/>
          <a:p>
            <a:pPr algn="just"/>
            <a:r>
              <a:rPr lang="lt-LT" dirty="0"/>
              <a:t>b) bet kuriam fiziniam ar juridiniam asmeniui, subjektui ar organizacijai Rusijoje arba naudojimui Rusijoje tiesiogiai ar netiesiogiai teikti su 1 dalyje nurodytomis prekėmis ir technologijomis susijusį </a:t>
            </a:r>
            <a:r>
              <a:rPr lang="lt-LT" dirty="0">
                <a:solidFill>
                  <a:srgbClr val="FF0000"/>
                </a:solidFill>
              </a:rPr>
              <a:t>finansavimą arba finansinę paramą,</a:t>
            </a:r>
            <a:r>
              <a:rPr lang="lt-LT" dirty="0"/>
              <a:t> skirtą šioms prekėms ir technologijoms parduoti, tiekti, perduoti ar eksportuoti arba susijusiai </a:t>
            </a:r>
            <a:r>
              <a:rPr lang="lt-LT" dirty="0">
                <a:solidFill>
                  <a:srgbClr val="FF0000"/>
                </a:solidFill>
              </a:rPr>
              <a:t>techninei pagalbai, tarpininkavimo paslaugoms </a:t>
            </a:r>
            <a:r>
              <a:rPr lang="lt-LT" dirty="0"/>
              <a:t>ar kitoms paslaugoms teikti.</a:t>
            </a:r>
          </a:p>
        </p:txBody>
      </p:sp>
    </p:spTree>
    <p:extLst>
      <p:ext uri="{BB962C8B-B14F-4D97-AF65-F5344CB8AC3E}">
        <p14:creationId xmlns:p14="http://schemas.microsoft.com/office/powerpoint/2010/main" val="180164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AA7420C-5965-064E-4871-342919DBF7FE}"/>
              </a:ext>
            </a:extLst>
          </p:cNvPr>
          <p:cNvSpPr>
            <a:spLocks noGrp="1"/>
          </p:cNvSpPr>
          <p:nvPr>
            <p:ph type="title"/>
          </p:nvPr>
        </p:nvSpPr>
        <p:spPr/>
        <p:txBody>
          <a:bodyPr>
            <a:normAutofit fontScale="90000"/>
          </a:bodyPr>
          <a:lstStyle/>
          <a:p>
            <a:r>
              <a:rPr lang="lt-LT" sz="2800" dirty="0"/>
              <a:t>Išimtys 833/2014 </a:t>
            </a:r>
            <a:br>
              <a:rPr lang="lt-LT" sz="2800" dirty="0"/>
            </a:br>
            <a:r>
              <a:rPr lang="lt-LT" sz="2800" dirty="0">
                <a:solidFill>
                  <a:srgbClr val="0000FF"/>
                </a:solidFill>
              </a:rPr>
              <a:t>Draudimai netaikomi dvejopo naudojimo prekių ir technologijų pardavimui, tiekimui, perdavimui ar eksportui arba susijusiam techninės pagalbos :</a:t>
            </a:r>
          </a:p>
        </p:txBody>
      </p:sp>
      <p:sp>
        <p:nvSpPr>
          <p:cNvPr id="3" name="Turinio vietos rezervavimo ženklas 2">
            <a:extLst>
              <a:ext uri="{FF2B5EF4-FFF2-40B4-BE49-F238E27FC236}">
                <a16:creationId xmlns:a16="http://schemas.microsoft.com/office/drawing/2014/main" id="{69C60BDE-62ED-3131-17C6-0681EED50BFC}"/>
              </a:ext>
            </a:extLst>
          </p:cNvPr>
          <p:cNvSpPr>
            <a:spLocks noGrp="1"/>
          </p:cNvSpPr>
          <p:nvPr>
            <p:ph idx="1"/>
          </p:nvPr>
        </p:nvSpPr>
        <p:spPr/>
        <p:txBody>
          <a:bodyPr/>
          <a:lstStyle/>
          <a:p>
            <a:r>
              <a:rPr lang="lt-LT" dirty="0"/>
              <a:t>a) humanitariniams tikslams, ekstremaliosioms sveikatos situacijoms ir įvykio, galinčio turėti didelį ir reikšmingą poveikį žmonių sveikatai ir saugai arba aplinkai, skubiai prevencijai ar pasekmių sušvelninimui arba reagavimui į stichines nelaimes; </a:t>
            </a:r>
          </a:p>
          <a:p>
            <a:r>
              <a:rPr lang="lt-LT" dirty="0"/>
              <a:t>b) medicininiams ar farmaciniams tikslams;</a:t>
            </a:r>
          </a:p>
          <a:p>
            <a:r>
              <a:rPr lang="lt-LT" dirty="0"/>
              <a:t> c) naujienų žiniasklaidos naudojamų objektų laikinajam eksportui;</a:t>
            </a:r>
          </a:p>
          <a:p>
            <a:r>
              <a:rPr lang="lt-LT" dirty="0"/>
              <a:t> d) programinės įrangos naujinimui; </a:t>
            </a:r>
          </a:p>
          <a:p>
            <a:r>
              <a:rPr lang="lt-LT" dirty="0"/>
              <a:t>e) vartotojų ryšio įrenginių naudojimui;</a:t>
            </a:r>
          </a:p>
        </p:txBody>
      </p:sp>
    </p:spTree>
    <p:extLst>
      <p:ext uri="{BB962C8B-B14F-4D97-AF65-F5344CB8AC3E}">
        <p14:creationId xmlns:p14="http://schemas.microsoft.com/office/powerpoint/2010/main" val="2076463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461A34-8E5E-BE2B-BA72-9DB872C45991}"/>
              </a:ext>
            </a:extLst>
          </p:cNvPr>
          <p:cNvSpPr>
            <a:spLocks noGrp="1"/>
          </p:cNvSpPr>
          <p:nvPr>
            <p:ph type="title"/>
          </p:nvPr>
        </p:nvSpPr>
        <p:spPr/>
        <p:txBody>
          <a:bodyPr>
            <a:noAutofit/>
          </a:bodyPr>
          <a:lstStyle/>
          <a:p>
            <a:r>
              <a:rPr lang="lt-LT" sz="2400" dirty="0">
                <a:solidFill>
                  <a:srgbClr val="0000FF"/>
                </a:solidFill>
              </a:rPr>
              <a:t>Kompetentingos institucijos gali leisti parduoti, tiekti, perduoti ar eksportuoti dvejopo naudojimo prekes ir </a:t>
            </a:r>
            <a:r>
              <a:rPr lang="lt-LT" sz="2400" dirty="0">
                <a:solidFill>
                  <a:srgbClr val="3333FF"/>
                </a:solidFill>
              </a:rPr>
              <a:t>technologijas </a:t>
            </a:r>
            <a:br>
              <a:rPr lang="lt-LT" sz="2400" dirty="0"/>
            </a:br>
            <a:endParaRPr lang="lt-LT" sz="2400" dirty="0"/>
          </a:p>
        </p:txBody>
      </p:sp>
      <p:sp>
        <p:nvSpPr>
          <p:cNvPr id="3" name="Turinio vietos rezervavimo ženklas 2">
            <a:extLst>
              <a:ext uri="{FF2B5EF4-FFF2-40B4-BE49-F238E27FC236}">
                <a16:creationId xmlns:a16="http://schemas.microsoft.com/office/drawing/2014/main" id="{6FCF91D7-932C-EE4C-542E-395186CC9560}"/>
              </a:ext>
            </a:extLst>
          </p:cNvPr>
          <p:cNvSpPr>
            <a:spLocks noGrp="1"/>
          </p:cNvSpPr>
          <p:nvPr>
            <p:ph idx="1"/>
          </p:nvPr>
        </p:nvSpPr>
        <p:spPr/>
        <p:txBody>
          <a:bodyPr>
            <a:normAutofit fontScale="92500" lnSpcReduction="10000"/>
          </a:bodyPr>
          <a:lstStyle/>
          <a:p>
            <a:r>
              <a:rPr lang="lt-LT" dirty="0"/>
              <a:t>a) Sąjungos, valstybių narių vyriausybių ir Rusijos vyriausybės bendradarbiavimui vien civiliniais klausimais; </a:t>
            </a:r>
          </a:p>
          <a:p>
            <a:r>
              <a:rPr lang="lt-LT" dirty="0"/>
              <a:t>b) tarpvyriausybiniam bendradarbiavimui kosmoso programų srityje;</a:t>
            </a:r>
          </a:p>
          <a:p>
            <a:r>
              <a:rPr lang="lt-LT" dirty="0"/>
              <a:t> c) civilinių branduolinių pajėgumų eksploatavimui, techninei priežiūrai, pakartotiniam branduolinio kuro apdorojimui ir saugai, taip pat bendradarbiavimui civiliniais branduoliniais klausimais, visų pirma mokslinių tyrimų ir plėtros srityje; </a:t>
            </a:r>
          </a:p>
          <a:p>
            <a:r>
              <a:rPr lang="lt-LT" dirty="0"/>
              <a:t>d) saugiai laivybai; </a:t>
            </a:r>
          </a:p>
          <a:p>
            <a:r>
              <a:rPr lang="lt-LT" dirty="0"/>
              <a:t>e) neviešiems civiliniams elektroninių ryšių tinklams, kurie nepriklauso subjektui, kurį kontroliuoja valstybė arba kurio daugiau nei 50 % akcijų priklauso valstybei</a:t>
            </a:r>
          </a:p>
        </p:txBody>
      </p:sp>
    </p:spTree>
    <p:extLst>
      <p:ext uri="{BB962C8B-B14F-4D97-AF65-F5344CB8AC3E}">
        <p14:creationId xmlns:p14="http://schemas.microsoft.com/office/powerpoint/2010/main" val="21185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5905EF-0626-B180-E602-D6FFF4D51D1C}"/>
              </a:ext>
            </a:extLst>
          </p:cNvPr>
          <p:cNvSpPr>
            <a:spLocks noGrp="1"/>
          </p:cNvSpPr>
          <p:nvPr>
            <p:ph type="title"/>
          </p:nvPr>
        </p:nvSpPr>
        <p:spPr/>
        <p:txBody>
          <a:bodyPr/>
          <a:lstStyle/>
          <a:p>
            <a:r>
              <a:rPr lang="lt-LT" dirty="0"/>
              <a:t>Privalomas įrašas</a:t>
            </a:r>
          </a:p>
        </p:txBody>
      </p:sp>
      <p:sp>
        <p:nvSpPr>
          <p:cNvPr id="3" name="Turinio vietos rezervavimo ženklas 2">
            <a:extLst>
              <a:ext uri="{FF2B5EF4-FFF2-40B4-BE49-F238E27FC236}">
                <a16:creationId xmlns:a16="http://schemas.microsoft.com/office/drawing/2014/main" id="{81834E5F-DDF7-CC9A-88C2-F860DD3CCD41}"/>
              </a:ext>
            </a:extLst>
          </p:cNvPr>
          <p:cNvSpPr>
            <a:spLocks noGrp="1"/>
          </p:cNvSpPr>
          <p:nvPr>
            <p:ph idx="1"/>
          </p:nvPr>
        </p:nvSpPr>
        <p:spPr/>
        <p:txBody>
          <a:bodyPr/>
          <a:lstStyle/>
          <a:p>
            <a:pPr algn="just"/>
            <a:r>
              <a:rPr lang="lt-LT" dirty="0"/>
              <a:t>Eksportuotojas </a:t>
            </a:r>
            <a:r>
              <a:rPr lang="lt-LT" dirty="0">
                <a:solidFill>
                  <a:srgbClr val="FF0000"/>
                </a:solidFill>
              </a:rPr>
              <a:t>muitinės deklaracijoje deklaruoja faktą</a:t>
            </a:r>
            <a:r>
              <a:rPr lang="lt-LT" dirty="0"/>
              <a:t>, kad objektai yra eksportuojami taikant atitinkamą šioje dalyje nurodytą išimtį, ir tos valstybės narės, kurioje eksportuotojas reziduoja arba yra įsisteigęs, kompetentingai institucijai praneša apie pirmą kartą taikomą atitinkamą išimtį per 30 dienų nuo pirmo eksporto datos</a:t>
            </a:r>
          </a:p>
        </p:txBody>
      </p:sp>
    </p:spTree>
    <p:extLst>
      <p:ext uri="{BB962C8B-B14F-4D97-AF65-F5344CB8AC3E}">
        <p14:creationId xmlns:p14="http://schemas.microsoft.com/office/powerpoint/2010/main" val="313642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3094698" y="400705"/>
            <a:ext cx="4880675" cy="2352757"/>
            <a:chOff x="-796" y="720"/>
            <a:chExt cx="7326" cy="3873"/>
          </a:xfrm>
        </p:grpSpPr>
        <p:pic>
          <p:nvPicPr>
            <p:cNvPr id="28707" name="Picture 4" descr="fuel fabr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 y="3519"/>
              <a:ext cx="650"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5" descr="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 y="2577"/>
              <a:ext cx="559"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9" name="Picture 6" descr="mining and mil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 y="720"/>
              <a:ext cx="116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0" name="Picture 7" descr="p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 y="1638"/>
              <a:ext cx="31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1" name="Picture 8" descr="rea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5" y="3477"/>
              <a:ext cx="60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2" name="Picture 9" descr="reprocess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1" y="3498"/>
              <a:ext cx="121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3" name="Picture 10" descr="weap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1" y="2664"/>
              <a:ext cx="477"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spect="1" noChangeArrowheads="1"/>
            </p:cNvSpPr>
            <p:nvPr/>
          </p:nvSpPr>
          <p:spPr bwMode="auto">
            <a:xfrm>
              <a:off x="-796" y="1154"/>
              <a:ext cx="3711"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lt-LT" altLang="en-US" sz="900" dirty="0">
                  <a:solidFill>
                    <a:srgbClr val="000000"/>
                  </a:solidFill>
                  <a:latin typeface="Tahoma" pitchFamily="34" charset="0"/>
                  <a:cs typeface="Arial" charset="0"/>
                </a:rPr>
                <a:t>Gamtinio u</a:t>
              </a:r>
              <a:r>
                <a:rPr lang="en-US" altLang="en-US" sz="900" dirty="0">
                  <a:solidFill>
                    <a:srgbClr val="000000"/>
                  </a:solidFill>
                  <a:latin typeface="Tahoma" pitchFamily="34" charset="0"/>
                  <a:cs typeface="Arial" charset="0"/>
                </a:rPr>
                <a:t>ran</a:t>
              </a:r>
              <a:r>
                <a:rPr lang="lt-LT" altLang="en-US" sz="900" dirty="0">
                  <a:solidFill>
                    <a:srgbClr val="000000"/>
                  </a:solidFill>
                  <a:latin typeface="Tahoma" pitchFamily="34" charset="0"/>
                  <a:cs typeface="Arial" charset="0"/>
                </a:rPr>
                <a:t>o kasimas ir smulkinimas</a:t>
              </a:r>
              <a:endParaRPr lang="en-US" altLang="en-US" sz="900" dirty="0">
                <a:solidFill>
                  <a:srgbClr val="000000"/>
                </a:solidFill>
                <a:latin typeface="Tahoma" pitchFamily="34" charset="0"/>
                <a:cs typeface="Arial" charset="0"/>
              </a:endParaRPr>
            </a:p>
          </p:txBody>
        </p:sp>
        <p:cxnSp>
          <p:nvCxnSpPr>
            <p:cNvPr id="28715" name="AutoShape 12"/>
            <p:cNvCxnSpPr>
              <a:cxnSpLocks noChangeAspect="1" noChangeShapeType="1"/>
              <a:stCxn id="11" idx="2"/>
              <a:endCxn id="28741" idx="0"/>
            </p:cNvCxnSpPr>
            <p:nvPr/>
          </p:nvCxnSpPr>
          <p:spPr bwMode="auto">
            <a:xfrm>
              <a:off x="1060" y="1534"/>
              <a:ext cx="1" cy="2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13"/>
            <p:cNvSpPr txBox="1">
              <a:spLocks noChangeAspect="1" noChangeArrowheads="1"/>
            </p:cNvSpPr>
            <p:nvPr/>
          </p:nvSpPr>
          <p:spPr bwMode="auto">
            <a:xfrm>
              <a:off x="-678" y="1972"/>
              <a:ext cx="2556"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1000" dirty="0" err="1">
                  <a:solidFill>
                    <a:srgbClr val="000000"/>
                  </a:solidFill>
                  <a:latin typeface="Tahoma" pitchFamily="34" charset="0"/>
                  <a:cs typeface="Arial" charset="0"/>
                </a:rPr>
                <a:t>Uran</a:t>
              </a:r>
              <a:r>
                <a:rPr lang="lt-LT" altLang="en-US" sz="1000" dirty="0">
                  <a:solidFill>
                    <a:srgbClr val="000000"/>
                  </a:solidFill>
                  <a:latin typeface="Tahoma" pitchFamily="34" charset="0"/>
                  <a:cs typeface="Arial" charset="0"/>
                </a:rPr>
                <a:t>o transformavimas</a:t>
              </a:r>
              <a:endParaRPr lang="en-US" altLang="en-US" sz="1000" dirty="0">
                <a:solidFill>
                  <a:srgbClr val="000000"/>
                </a:solidFill>
                <a:latin typeface="Tahoma" pitchFamily="34" charset="0"/>
                <a:cs typeface="Arial" charset="0"/>
              </a:endParaRPr>
            </a:p>
          </p:txBody>
        </p:sp>
        <p:sp>
          <p:nvSpPr>
            <p:cNvPr id="14" name="Text Box 14"/>
            <p:cNvSpPr txBox="1">
              <a:spLocks noChangeAspect="1" noChangeArrowheads="1"/>
            </p:cNvSpPr>
            <p:nvPr/>
          </p:nvSpPr>
          <p:spPr bwMode="auto">
            <a:xfrm>
              <a:off x="1699" y="1972"/>
              <a:ext cx="2029"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1000" dirty="0" err="1">
                  <a:solidFill>
                    <a:srgbClr val="000000"/>
                  </a:solidFill>
                  <a:latin typeface="Tahoma" pitchFamily="34" charset="0"/>
                  <a:cs typeface="Arial" charset="0"/>
                </a:rPr>
                <a:t>Urani</a:t>
              </a:r>
              <a:r>
                <a:rPr lang="lt-LT" altLang="en-US" sz="1000" dirty="0">
                  <a:solidFill>
                    <a:srgbClr val="000000"/>
                  </a:solidFill>
                  <a:latin typeface="Tahoma" pitchFamily="34" charset="0"/>
                  <a:cs typeface="Arial" charset="0"/>
                </a:rPr>
                <a:t>o sodrinimas</a:t>
              </a:r>
              <a:endParaRPr lang="en-US" altLang="en-US" sz="1000" dirty="0">
                <a:solidFill>
                  <a:srgbClr val="000000"/>
                </a:solidFill>
                <a:latin typeface="Tahoma" pitchFamily="34" charset="0"/>
                <a:cs typeface="Arial" charset="0"/>
              </a:endParaRPr>
            </a:p>
          </p:txBody>
        </p:sp>
        <p:sp>
          <p:nvSpPr>
            <p:cNvPr id="15" name="Text Box 15"/>
            <p:cNvSpPr txBox="1">
              <a:spLocks noChangeAspect="1" noChangeArrowheads="1"/>
            </p:cNvSpPr>
            <p:nvPr/>
          </p:nvSpPr>
          <p:spPr bwMode="auto">
            <a:xfrm>
              <a:off x="3954" y="1886"/>
              <a:ext cx="2576"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lt-LT" altLang="en-US" sz="900" dirty="0">
                  <a:solidFill>
                    <a:srgbClr val="000000"/>
                  </a:solidFill>
                  <a:latin typeface="Tahoma" pitchFamily="34" charset="0"/>
                  <a:cs typeface="Arial" charset="0"/>
                </a:rPr>
                <a:t>Stipriai įsodrint u</a:t>
              </a:r>
              <a:r>
                <a:rPr lang="en-US" altLang="en-US" sz="900" dirty="0">
                  <a:solidFill>
                    <a:srgbClr val="000000"/>
                  </a:solidFill>
                  <a:latin typeface="Tahoma" pitchFamily="34" charset="0"/>
                  <a:cs typeface="Arial" charset="0"/>
                </a:rPr>
                <a:t>ran</a:t>
              </a:r>
              <a:r>
                <a:rPr lang="lt-LT" altLang="en-US" sz="900" dirty="0">
                  <a:solidFill>
                    <a:srgbClr val="000000"/>
                  </a:solidFill>
                  <a:latin typeface="Tahoma" pitchFamily="34" charset="0"/>
                  <a:cs typeface="Arial" charset="0"/>
                </a:rPr>
                <a:t>o pagaminimas</a:t>
              </a:r>
              <a:endParaRPr lang="en-US" altLang="en-US" sz="900" dirty="0">
                <a:solidFill>
                  <a:srgbClr val="000000"/>
                </a:solidFill>
                <a:latin typeface="Tahoma" pitchFamily="34" charset="0"/>
                <a:cs typeface="Arial" charset="0"/>
              </a:endParaRPr>
            </a:p>
          </p:txBody>
        </p:sp>
        <p:sp>
          <p:nvSpPr>
            <p:cNvPr id="16" name="Text Box 16"/>
            <p:cNvSpPr txBox="1">
              <a:spLocks noChangeAspect="1" noChangeArrowheads="1"/>
            </p:cNvSpPr>
            <p:nvPr/>
          </p:nvSpPr>
          <p:spPr bwMode="auto">
            <a:xfrm>
              <a:off x="235" y="4036"/>
              <a:ext cx="1656"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800" dirty="0">
                  <a:solidFill>
                    <a:srgbClr val="000000"/>
                  </a:solidFill>
                  <a:latin typeface="Tahoma" pitchFamily="34" charset="0"/>
                  <a:cs typeface="Arial" charset="0"/>
                </a:rPr>
                <a:t>Rea</a:t>
              </a:r>
              <a:r>
                <a:rPr lang="lt-LT" altLang="en-US" sz="800" dirty="0" err="1">
                  <a:solidFill>
                    <a:srgbClr val="000000"/>
                  </a:solidFill>
                  <a:latin typeface="Tahoma" pitchFamily="34" charset="0"/>
                  <a:cs typeface="Arial" charset="0"/>
                </a:rPr>
                <a:t>ktoriaus</a:t>
              </a:r>
              <a:r>
                <a:rPr lang="lt-LT" altLang="en-US" sz="800" dirty="0">
                  <a:solidFill>
                    <a:srgbClr val="000000"/>
                  </a:solidFill>
                  <a:latin typeface="Tahoma" pitchFamily="34" charset="0"/>
                  <a:cs typeface="Arial" charset="0"/>
                </a:rPr>
                <a:t> kuro </a:t>
              </a:r>
            </a:p>
            <a:p>
              <a:pPr algn="ctr" eaLnBrk="1" fontAlgn="auto" hangingPunct="1">
                <a:spcBef>
                  <a:spcPct val="0"/>
                </a:spcBef>
                <a:spcAft>
                  <a:spcPct val="0"/>
                </a:spcAft>
                <a:buClrTx/>
                <a:buSzTx/>
                <a:buFontTx/>
                <a:buNone/>
                <a:defRPr/>
              </a:pPr>
              <a:r>
                <a:rPr lang="lt-LT" altLang="en-US" sz="800" dirty="0">
                  <a:solidFill>
                    <a:srgbClr val="000000"/>
                  </a:solidFill>
                  <a:latin typeface="Tahoma" pitchFamily="34" charset="0"/>
                  <a:cs typeface="Arial" charset="0"/>
                </a:rPr>
                <a:t>pagaminimas</a:t>
              </a:r>
              <a:endParaRPr lang="en-US" altLang="en-US" sz="800" dirty="0">
                <a:solidFill>
                  <a:srgbClr val="000000"/>
                </a:solidFill>
                <a:latin typeface="Tahoma" pitchFamily="34" charset="0"/>
                <a:cs typeface="Arial" charset="0"/>
              </a:endParaRPr>
            </a:p>
          </p:txBody>
        </p:sp>
        <p:sp>
          <p:nvSpPr>
            <p:cNvPr id="17" name="Text Box 17"/>
            <p:cNvSpPr txBox="1">
              <a:spLocks noChangeAspect="1" noChangeArrowheads="1"/>
            </p:cNvSpPr>
            <p:nvPr/>
          </p:nvSpPr>
          <p:spPr bwMode="auto">
            <a:xfrm>
              <a:off x="3582" y="2238"/>
              <a:ext cx="333"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900" b="0" dirty="0">
                  <a:solidFill>
                    <a:srgbClr val="000000"/>
                  </a:solidFill>
                  <a:latin typeface="Tahoma" pitchFamily="34" charset="0"/>
                  <a:cs typeface="Arial" charset="0"/>
                </a:rPr>
                <a:t> </a:t>
              </a:r>
            </a:p>
          </p:txBody>
        </p:sp>
        <p:sp>
          <p:nvSpPr>
            <p:cNvPr id="18" name="Text Box 18"/>
            <p:cNvSpPr txBox="1">
              <a:spLocks noChangeAspect="1" noChangeArrowheads="1"/>
            </p:cNvSpPr>
            <p:nvPr/>
          </p:nvSpPr>
          <p:spPr bwMode="auto">
            <a:xfrm>
              <a:off x="3876" y="3950"/>
              <a:ext cx="1904"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800" dirty="0" err="1">
                  <a:solidFill>
                    <a:srgbClr val="000000"/>
                  </a:solidFill>
                  <a:latin typeface="Tahoma" pitchFamily="34" charset="0"/>
                  <a:cs typeface="Arial" charset="0"/>
                </a:rPr>
                <a:t>Plutoni</a:t>
              </a:r>
              <a:r>
                <a:rPr lang="lt-LT" altLang="en-US" sz="800" dirty="0">
                  <a:solidFill>
                    <a:srgbClr val="000000"/>
                  </a:solidFill>
                  <a:latin typeface="Tahoma" pitchFamily="34" charset="0"/>
                  <a:cs typeface="Arial" charset="0"/>
                </a:rPr>
                <a:t>o</a:t>
              </a:r>
              <a:endParaRPr lang="en-US" altLang="en-US" sz="800" dirty="0">
                <a:solidFill>
                  <a:srgbClr val="000000"/>
                </a:solidFill>
                <a:latin typeface="Tahoma" pitchFamily="34" charset="0"/>
                <a:cs typeface="Arial" charset="0"/>
              </a:endParaRPr>
            </a:p>
            <a:p>
              <a:pPr algn="ctr" eaLnBrk="1" fontAlgn="auto" hangingPunct="1">
                <a:spcBef>
                  <a:spcPct val="0"/>
                </a:spcBef>
                <a:spcAft>
                  <a:spcPct val="0"/>
                </a:spcAft>
                <a:buClrTx/>
                <a:buSzTx/>
                <a:buFontTx/>
                <a:buNone/>
                <a:defRPr/>
              </a:pPr>
              <a:r>
                <a:rPr lang="lt-LT" altLang="en-US" sz="800" dirty="0">
                  <a:solidFill>
                    <a:srgbClr val="000000"/>
                  </a:solidFill>
                  <a:latin typeface="Tahoma" pitchFamily="34" charset="0"/>
                  <a:cs typeface="Arial" charset="0"/>
                </a:rPr>
                <a:t>š</a:t>
              </a:r>
              <a:r>
                <a:rPr lang="en-US" altLang="en-US" sz="800" dirty="0" err="1">
                  <a:solidFill>
                    <a:srgbClr val="000000"/>
                  </a:solidFill>
                  <a:latin typeface="Tahoma" pitchFamily="34" charset="0"/>
                  <a:cs typeface="Arial" charset="0"/>
                </a:rPr>
                <a:t>erdies</a:t>
              </a:r>
              <a:r>
                <a:rPr lang="en-US" altLang="en-US" sz="800" dirty="0">
                  <a:solidFill>
                    <a:srgbClr val="000000"/>
                  </a:solidFill>
                  <a:latin typeface="Tahoma" pitchFamily="34" charset="0"/>
                  <a:cs typeface="Arial" charset="0"/>
                </a:rPr>
                <a:t> </a:t>
              </a:r>
              <a:r>
                <a:rPr lang="lt-LT" altLang="en-US" sz="800" dirty="0">
                  <a:solidFill>
                    <a:srgbClr val="000000"/>
                  </a:solidFill>
                  <a:latin typeface="Tahoma" pitchFamily="34" charset="0"/>
                  <a:cs typeface="Arial" charset="0"/>
                </a:rPr>
                <a:t>pagaminimas</a:t>
              </a:r>
              <a:endParaRPr lang="en-US" altLang="en-US" sz="800" dirty="0">
                <a:solidFill>
                  <a:srgbClr val="000000"/>
                </a:solidFill>
                <a:latin typeface="Tahoma" pitchFamily="34" charset="0"/>
                <a:cs typeface="Arial" charset="0"/>
              </a:endParaRPr>
            </a:p>
          </p:txBody>
        </p:sp>
        <p:sp>
          <p:nvSpPr>
            <p:cNvPr id="19" name="Text Box 19"/>
            <p:cNvSpPr txBox="1">
              <a:spLocks noChangeAspect="1" noChangeArrowheads="1"/>
            </p:cNvSpPr>
            <p:nvPr/>
          </p:nvSpPr>
          <p:spPr bwMode="auto">
            <a:xfrm>
              <a:off x="4505" y="2965"/>
              <a:ext cx="1022" cy="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lt-LT" altLang="en-US" sz="1000" dirty="0" err="1">
                  <a:solidFill>
                    <a:srgbClr val="000000"/>
                  </a:solidFill>
                  <a:latin typeface="Tahoma" pitchFamily="34" charset="0"/>
                  <a:cs typeface="Arial" charset="0"/>
                </a:rPr>
                <a:t>Ginkla</a:t>
              </a:r>
              <a:endParaRPr lang="en-US" altLang="en-US" sz="1000" dirty="0">
                <a:solidFill>
                  <a:srgbClr val="000000"/>
                </a:solidFill>
                <a:latin typeface="Tahoma" pitchFamily="34" charset="0"/>
                <a:cs typeface="Arial" charset="0"/>
              </a:endParaRPr>
            </a:p>
          </p:txBody>
        </p:sp>
        <p:pic>
          <p:nvPicPr>
            <p:cNvPr id="28723" name="Picture 20" descr="p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4" y="3605"/>
              <a:ext cx="31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21"/>
            <p:cNvSpPr txBox="1">
              <a:spLocks noChangeAspect="1" noChangeArrowheads="1"/>
            </p:cNvSpPr>
            <p:nvPr/>
          </p:nvSpPr>
          <p:spPr bwMode="auto">
            <a:xfrm>
              <a:off x="2956" y="2965"/>
              <a:ext cx="1572"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800" dirty="0">
                  <a:solidFill>
                    <a:srgbClr val="000000"/>
                  </a:solidFill>
                  <a:latin typeface="Tahoma" pitchFamily="34" charset="0"/>
                  <a:cs typeface="Arial" charset="0"/>
                </a:rPr>
                <a:t>S</a:t>
              </a:r>
              <a:r>
                <a:rPr lang="lt-LT" altLang="en-US" sz="800" dirty="0" err="1">
                  <a:solidFill>
                    <a:srgbClr val="000000"/>
                  </a:solidFill>
                  <a:latin typeface="Tahoma" pitchFamily="34" charset="0"/>
                  <a:cs typeface="Arial" charset="0"/>
                </a:rPr>
                <a:t>istemų</a:t>
              </a:r>
              <a:r>
                <a:rPr lang="lt-LT" altLang="en-US" sz="800" dirty="0">
                  <a:solidFill>
                    <a:srgbClr val="000000"/>
                  </a:solidFill>
                  <a:latin typeface="Tahoma" pitchFamily="34" charset="0"/>
                  <a:cs typeface="Arial" charset="0"/>
                </a:rPr>
                <a:t> kūrimas</a:t>
              </a:r>
            </a:p>
            <a:p>
              <a:pPr algn="ctr" eaLnBrk="1" fontAlgn="auto" hangingPunct="1">
                <a:spcBef>
                  <a:spcPct val="0"/>
                </a:spcBef>
                <a:spcAft>
                  <a:spcPct val="0"/>
                </a:spcAft>
                <a:buClrTx/>
                <a:buSzTx/>
                <a:buFontTx/>
                <a:buNone/>
                <a:defRPr/>
              </a:pPr>
              <a:r>
                <a:rPr lang="lt-LT" altLang="en-US" sz="800" dirty="0">
                  <a:solidFill>
                    <a:srgbClr val="000000"/>
                  </a:solidFill>
                  <a:latin typeface="Tahoma" pitchFamily="34" charset="0"/>
                  <a:cs typeface="Arial" charset="0"/>
                </a:rPr>
                <a:t> ir bandymas</a:t>
              </a:r>
              <a:endParaRPr lang="en-US" altLang="en-US" sz="800" dirty="0">
                <a:solidFill>
                  <a:srgbClr val="000000"/>
                </a:solidFill>
                <a:latin typeface="Tahoma" pitchFamily="34" charset="0"/>
                <a:cs typeface="Arial" charset="0"/>
              </a:endParaRPr>
            </a:p>
          </p:txBody>
        </p:sp>
        <p:cxnSp>
          <p:nvCxnSpPr>
            <p:cNvPr id="28725" name="AutoShape 22"/>
            <p:cNvCxnSpPr>
              <a:cxnSpLocks noChangeAspect="1" noChangeShapeType="1"/>
              <a:stCxn id="28708" idx="3"/>
              <a:endCxn id="28713" idx="1"/>
            </p:cNvCxnSpPr>
            <p:nvPr/>
          </p:nvCxnSpPr>
          <p:spPr bwMode="auto">
            <a:xfrm>
              <a:off x="4022" y="2793"/>
              <a:ext cx="569"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6" name="AutoShape 23"/>
            <p:cNvCxnSpPr>
              <a:cxnSpLocks noChangeAspect="1" noChangeShapeType="1"/>
              <a:stCxn id="17" idx="0"/>
              <a:endCxn id="17" idx="2"/>
            </p:cNvCxnSpPr>
            <p:nvPr/>
          </p:nvCxnSpPr>
          <p:spPr bwMode="auto">
            <a:xfrm>
              <a:off x="3749" y="2238"/>
              <a:ext cx="0" cy="38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7" name="AutoShape 24"/>
            <p:cNvCxnSpPr>
              <a:cxnSpLocks noChangeAspect="1" noChangeShapeType="1"/>
              <a:stCxn id="28741" idx="3"/>
              <a:endCxn id="28740" idx="1"/>
            </p:cNvCxnSpPr>
            <p:nvPr/>
          </p:nvCxnSpPr>
          <p:spPr bwMode="auto">
            <a:xfrm>
              <a:off x="1277" y="1778"/>
              <a:ext cx="1166"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8" name="AutoShape 25"/>
            <p:cNvCxnSpPr>
              <a:cxnSpLocks noChangeAspect="1" noChangeShapeType="1"/>
              <a:stCxn id="28740" idx="3"/>
              <a:endCxn id="28710" idx="1"/>
            </p:cNvCxnSpPr>
            <p:nvPr/>
          </p:nvCxnSpPr>
          <p:spPr bwMode="auto">
            <a:xfrm>
              <a:off x="3348" y="1778"/>
              <a:ext cx="1326" cy="1"/>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29" name="AutoShape 26"/>
            <p:cNvCxnSpPr>
              <a:cxnSpLocks noChangeAspect="1" noChangeShapeType="1"/>
              <a:stCxn id="28707" idx="3"/>
              <a:endCxn id="28711" idx="1"/>
            </p:cNvCxnSpPr>
            <p:nvPr/>
          </p:nvCxnSpPr>
          <p:spPr bwMode="auto">
            <a:xfrm>
              <a:off x="1383" y="3757"/>
              <a:ext cx="542"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0" name="AutoShape 27"/>
            <p:cNvCxnSpPr>
              <a:cxnSpLocks noChangeAspect="1" noChangeShapeType="1"/>
              <a:stCxn id="28711" idx="3"/>
              <a:endCxn id="28712" idx="1"/>
            </p:cNvCxnSpPr>
            <p:nvPr/>
          </p:nvCxnSpPr>
          <p:spPr bwMode="auto">
            <a:xfrm>
              <a:off x="2530" y="3757"/>
              <a:ext cx="431" cy="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1" name="AutoShape 28"/>
            <p:cNvCxnSpPr>
              <a:cxnSpLocks noChangeAspect="1" noChangeShapeType="1"/>
              <a:stCxn id="28712" idx="3"/>
              <a:endCxn id="28723" idx="1"/>
            </p:cNvCxnSpPr>
            <p:nvPr/>
          </p:nvCxnSpPr>
          <p:spPr bwMode="auto">
            <a:xfrm flipV="1">
              <a:off x="4171" y="3747"/>
              <a:ext cx="503" cy="1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2" name="AutoShape 29"/>
            <p:cNvCxnSpPr>
              <a:cxnSpLocks noChangeAspect="1" noChangeShapeType="1"/>
              <a:stCxn id="28723" idx="0"/>
              <a:endCxn id="19" idx="2"/>
            </p:cNvCxnSpPr>
            <p:nvPr/>
          </p:nvCxnSpPr>
          <p:spPr bwMode="auto">
            <a:xfrm flipV="1">
              <a:off x="4829" y="3370"/>
              <a:ext cx="187" cy="23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3" name="AutoShape 30"/>
            <p:cNvCxnSpPr>
              <a:cxnSpLocks noChangeAspect="1" noChangeShapeType="1"/>
              <a:stCxn id="13" idx="2"/>
              <a:endCxn id="28707" idx="0"/>
            </p:cNvCxnSpPr>
            <p:nvPr/>
          </p:nvCxnSpPr>
          <p:spPr bwMode="auto">
            <a:xfrm>
              <a:off x="600" y="2377"/>
              <a:ext cx="458" cy="1142"/>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4" name="AutoShape 31"/>
            <p:cNvCxnSpPr>
              <a:cxnSpLocks noChangeAspect="1" noChangeShapeType="1"/>
              <a:stCxn id="15" idx="2"/>
              <a:endCxn id="28713" idx="0"/>
            </p:cNvCxnSpPr>
            <p:nvPr/>
          </p:nvCxnSpPr>
          <p:spPr bwMode="auto">
            <a:xfrm flipH="1">
              <a:off x="4829" y="2494"/>
              <a:ext cx="413" cy="17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 Box 32"/>
            <p:cNvSpPr txBox="1">
              <a:spLocks noChangeAspect="1" noChangeArrowheads="1"/>
            </p:cNvSpPr>
            <p:nvPr/>
          </p:nvSpPr>
          <p:spPr bwMode="auto">
            <a:xfrm>
              <a:off x="1668" y="4036"/>
              <a:ext cx="111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800" dirty="0">
                  <a:solidFill>
                    <a:srgbClr val="000000"/>
                  </a:solidFill>
                  <a:latin typeface="Tahoma" pitchFamily="34" charset="0"/>
                  <a:cs typeface="Arial" charset="0"/>
                </a:rPr>
                <a:t>Rea</a:t>
              </a:r>
              <a:r>
                <a:rPr lang="lt-LT" altLang="en-US" sz="800" dirty="0">
                  <a:solidFill>
                    <a:srgbClr val="000000"/>
                  </a:solidFill>
                  <a:latin typeface="Tahoma" pitchFamily="34" charset="0"/>
                  <a:cs typeface="Arial" charset="0"/>
                </a:rPr>
                <a:t>k</a:t>
              </a:r>
              <a:r>
                <a:rPr lang="en-US" altLang="en-US" sz="800" dirty="0">
                  <a:solidFill>
                    <a:srgbClr val="000000"/>
                  </a:solidFill>
                  <a:latin typeface="Tahoma" pitchFamily="34" charset="0"/>
                  <a:cs typeface="Arial" charset="0"/>
                </a:rPr>
                <a:t>tor</a:t>
              </a:r>
              <a:r>
                <a:rPr lang="lt-LT" altLang="en-US" sz="800" dirty="0" err="1">
                  <a:solidFill>
                    <a:srgbClr val="000000"/>
                  </a:solidFill>
                  <a:latin typeface="Tahoma" pitchFamily="34" charset="0"/>
                  <a:cs typeface="Arial" charset="0"/>
                </a:rPr>
                <a:t>ius</a:t>
              </a:r>
              <a:endParaRPr lang="en-US" altLang="en-US" sz="800" dirty="0">
                <a:solidFill>
                  <a:srgbClr val="000000"/>
                </a:solidFill>
                <a:latin typeface="Tahoma" pitchFamily="34" charset="0"/>
                <a:cs typeface="Arial" charset="0"/>
              </a:endParaRPr>
            </a:p>
          </p:txBody>
        </p:sp>
        <p:sp>
          <p:nvSpPr>
            <p:cNvPr id="33" name="Text Box 33"/>
            <p:cNvSpPr txBox="1">
              <a:spLocks noChangeAspect="1" noChangeArrowheads="1"/>
            </p:cNvSpPr>
            <p:nvPr/>
          </p:nvSpPr>
          <p:spPr bwMode="auto">
            <a:xfrm>
              <a:off x="2923" y="4036"/>
              <a:ext cx="1247" cy="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lt-LT" altLang="en-US" sz="800" dirty="0">
                  <a:solidFill>
                    <a:srgbClr val="000000"/>
                  </a:solidFill>
                  <a:latin typeface="Tahoma" pitchFamily="34" charset="0"/>
                  <a:cs typeface="Arial" charset="0"/>
                </a:rPr>
                <a:t>Pakartotinis</a:t>
              </a:r>
            </a:p>
            <a:p>
              <a:pPr algn="ctr" eaLnBrk="1" fontAlgn="auto" hangingPunct="1">
                <a:spcBef>
                  <a:spcPct val="0"/>
                </a:spcBef>
                <a:spcAft>
                  <a:spcPct val="0"/>
                </a:spcAft>
                <a:buClrTx/>
                <a:buSzTx/>
                <a:buFontTx/>
                <a:buNone/>
                <a:defRPr/>
              </a:pPr>
              <a:r>
                <a:rPr lang="lt-LT" altLang="en-US" sz="800" dirty="0">
                  <a:solidFill>
                    <a:srgbClr val="000000"/>
                  </a:solidFill>
                  <a:latin typeface="Tahoma" pitchFamily="34" charset="0"/>
                  <a:cs typeface="Arial" charset="0"/>
                </a:rPr>
                <a:t> perdirbimas</a:t>
              </a:r>
              <a:endParaRPr lang="en-US" altLang="en-US" sz="800" dirty="0">
                <a:solidFill>
                  <a:srgbClr val="000000"/>
                </a:solidFill>
                <a:latin typeface="Tahoma" pitchFamily="34" charset="0"/>
                <a:cs typeface="Arial" charset="0"/>
              </a:endParaRPr>
            </a:p>
          </p:txBody>
        </p:sp>
        <p:sp>
          <p:nvSpPr>
            <p:cNvPr id="34" name="Text Box 34"/>
            <p:cNvSpPr txBox="1">
              <a:spLocks noChangeAspect="1" noChangeArrowheads="1"/>
            </p:cNvSpPr>
            <p:nvPr/>
          </p:nvSpPr>
          <p:spPr bwMode="auto">
            <a:xfrm>
              <a:off x="1339" y="3088"/>
              <a:ext cx="1776"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10000"/>
                </a:spcBef>
                <a:spcAft>
                  <a:spcPct val="10000"/>
                </a:spcAft>
                <a:buClr>
                  <a:srgbClr val="C28500"/>
                </a:buClr>
                <a:buSzPct val="125000"/>
                <a:buFont typeface="Times" pitchFamily="18" charset="0"/>
                <a:buChar char="•"/>
                <a:defRPr sz="2000" b="1">
                  <a:solidFill>
                    <a:schemeClr val="tx1"/>
                  </a:solidFill>
                  <a:latin typeface="Arial" charset="0"/>
                </a:defRPr>
              </a:lvl1pPr>
              <a:lvl2pPr marL="742950" indent="-285750" eaLnBrk="0" hangingPunct="0">
                <a:spcBef>
                  <a:spcPct val="10000"/>
                </a:spcBef>
                <a:spcAft>
                  <a:spcPct val="10000"/>
                </a:spcAft>
                <a:buClr>
                  <a:schemeClr val="tx1"/>
                </a:buClr>
                <a:buChar char="-"/>
                <a:defRPr sz="2000">
                  <a:solidFill>
                    <a:schemeClr val="tx1"/>
                  </a:solidFill>
                  <a:latin typeface="Arial" charset="0"/>
                </a:defRPr>
              </a:lvl2pPr>
              <a:lvl3pPr marL="1143000" indent="-228600" eaLnBrk="0" hangingPunct="0">
                <a:spcBef>
                  <a:spcPct val="10000"/>
                </a:spcBef>
                <a:spcAft>
                  <a:spcPct val="10000"/>
                </a:spcAft>
                <a:buClr>
                  <a:schemeClr val="tx1"/>
                </a:buClr>
                <a:buFont typeface="Times" pitchFamily="18" charset="0"/>
                <a:buChar char="-"/>
                <a:defRPr sz="2000" i="1">
                  <a:solidFill>
                    <a:schemeClr val="tx1"/>
                  </a:solidFill>
                  <a:latin typeface="Arial" charset="0"/>
                </a:defRPr>
              </a:lvl3pPr>
              <a:lvl4pPr marL="1600200" indent="-228600" eaLnBrk="0" hangingPunct="0">
                <a:spcBef>
                  <a:spcPct val="10000"/>
                </a:spcBef>
                <a:spcAft>
                  <a:spcPct val="10000"/>
                </a:spcAft>
                <a:buClr>
                  <a:schemeClr val="tx1"/>
                </a:buClr>
                <a:buFont typeface="Times" pitchFamily="18" charset="0"/>
                <a:buChar char="-"/>
                <a:defRPr sz="2000">
                  <a:solidFill>
                    <a:schemeClr val="tx1"/>
                  </a:solidFill>
                  <a:latin typeface="Arial" charset="0"/>
                </a:defRPr>
              </a:lvl4pPr>
              <a:lvl5pPr marL="2057400" indent="-228600" eaLnBrk="0" hangingPunct="0">
                <a:spcBef>
                  <a:spcPct val="10000"/>
                </a:spcBef>
                <a:spcAft>
                  <a:spcPct val="10000"/>
                </a:spcAft>
                <a:buClr>
                  <a:schemeClr val="tx1"/>
                </a:buClr>
                <a:buChar char="•"/>
                <a:defRPr sz="2000">
                  <a:solidFill>
                    <a:schemeClr val="tx1"/>
                  </a:solidFill>
                  <a:latin typeface="Arial" charset="0"/>
                </a:defRPr>
              </a:lvl5pPr>
              <a:lvl6pPr marL="2514600" indent="-228600" eaLnBrk="0" fontAlgn="base" hangingPunct="0">
                <a:spcBef>
                  <a:spcPct val="10000"/>
                </a:spcBef>
                <a:spcAft>
                  <a:spcPct val="10000"/>
                </a:spcAft>
                <a:buClr>
                  <a:schemeClr val="tx1"/>
                </a:buClr>
                <a:buChar char="•"/>
                <a:defRPr sz="2000">
                  <a:solidFill>
                    <a:schemeClr val="tx1"/>
                  </a:solidFill>
                  <a:latin typeface="Arial" charset="0"/>
                </a:defRPr>
              </a:lvl6pPr>
              <a:lvl7pPr marL="2971800" indent="-228600" eaLnBrk="0" fontAlgn="base" hangingPunct="0">
                <a:spcBef>
                  <a:spcPct val="10000"/>
                </a:spcBef>
                <a:spcAft>
                  <a:spcPct val="10000"/>
                </a:spcAft>
                <a:buClr>
                  <a:schemeClr val="tx1"/>
                </a:buClr>
                <a:buChar char="•"/>
                <a:defRPr sz="2000">
                  <a:solidFill>
                    <a:schemeClr val="tx1"/>
                  </a:solidFill>
                  <a:latin typeface="Arial" charset="0"/>
                </a:defRPr>
              </a:lvl7pPr>
              <a:lvl8pPr marL="3429000" indent="-228600" eaLnBrk="0" fontAlgn="base" hangingPunct="0">
                <a:spcBef>
                  <a:spcPct val="10000"/>
                </a:spcBef>
                <a:spcAft>
                  <a:spcPct val="10000"/>
                </a:spcAft>
                <a:buClr>
                  <a:schemeClr val="tx1"/>
                </a:buClr>
                <a:buChar char="•"/>
                <a:defRPr sz="2000">
                  <a:solidFill>
                    <a:schemeClr val="tx1"/>
                  </a:solidFill>
                  <a:latin typeface="Arial" charset="0"/>
                </a:defRPr>
              </a:lvl8pPr>
              <a:lvl9pPr marL="3886200" indent="-228600" eaLnBrk="0" fontAlgn="base" hangingPunct="0">
                <a:spcBef>
                  <a:spcPct val="10000"/>
                </a:spcBef>
                <a:spcAft>
                  <a:spcPct val="10000"/>
                </a:spcAft>
                <a:buClr>
                  <a:schemeClr val="tx1"/>
                </a:buClr>
                <a:buChar char="•"/>
                <a:defRPr sz="2000">
                  <a:solidFill>
                    <a:schemeClr val="tx1"/>
                  </a:solidFill>
                  <a:latin typeface="Arial" charset="0"/>
                </a:defRPr>
              </a:lvl9pPr>
            </a:lstStyle>
            <a:p>
              <a:pPr algn="ctr" eaLnBrk="1" fontAlgn="auto" hangingPunct="1">
                <a:spcBef>
                  <a:spcPct val="0"/>
                </a:spcBef>
                <a:spcAft>
                  <a:spcPct val="0"/>
                </a:spcAft>
                <a:buClrTx/>
                <a:buSzTx/>
                <a:buFontTx/>
                <a:buNone/>
                <a:defRPr/>
              </a:pPr>
              <a:r>
                <a:rPr lang="en-US" altLang="en-US" sz="900" b="0" dirty="0" err="1">
                  <a:solidFill>
                    <a:srgbClr val="000000"/>
                  </a:solidFill>
                  <a:latin typeface="Tahoma" pitchFamily="34" charset="0"/>
                  <a:cs typeface="Arial" charset="0"/>
                </a:rPr>
                <a:t>Gra</a:t>
              </a:r>
              <a:r>
                <a:rPr lang="lt-LT" altLang="en-US" sz="900" b="0" dirty="0" err="1">
                  <a:solidFill>
                    <a:srgbClr val="000000"/>
                  </a:solidFill>
                  <a:latin typeface="Tahoma" pitchFamily="34" charset="0"/>
                  <a:cs typeface="Arial" charset="0"/>
                </a:rPr>
                <a:t>fitas</a:t>
              </a:r>
              <a:r>
                <a:rPr lang="lt-LT" altLang="en-US" sz="900" b="0" dirty="0">
                  <a:solidFill>
                    <a:srgbClr val="000000"/>
                  </a:solidFill>
                  <a:latin typeface="Tahoma" pitchFamily="34" charset="0"/>
                  <a:cs typeface="Arial" charset="0"/>
                </a:rPr>
                <a:t> ar sunkusis</a:t>
              </a:r>
            </a:p>
            <a:p>
              <a:pPr algn="ctr" eaLnBrk="1" fontAlgn="auto" hangingPunct="1">
                <a:spcBef>
                  <a:spcPct val="0"/>
                </a:spcBef>
                <a:spcAft>
                  <a:spcPct val="0"/>
                </a:spcAft>
                <a:buClrTx/>
                <a:buSzTx/>
                <a:buFontTx/>
                <a:buNone/>
                <a:defRPr/>
              </a:pPr>
              <a:r>
                <a:rPr lang="lt-LT" altLang="en-US" sz="900" b="0" dirty="0">
                  <a:solidFill>
                    <a:srgbClr val="000000"/>
                  </a:solidFill>
                  <a:latin typeface="Tahoma" pitchFamily="34" charset="0"/>
                  <a:cs typeface="Arial" charset="0"/>
                </a:rPr>
                <a:t> vanduo</a:t>
              </a:r>
              <a:endParaRPr lang="en-US" altLang="en-US" sz="900" b="0" dirty="0">
                <a:solidFill>
                  <a:srgbClr val="000000"/>
                </a:solidFill>
                <a:latin typeface="Tahoma" pitchFamily="34" charset="0"/>
                <a:cs typeface="Arial" charset="0"/>
              </a:endParaRPr>
            </a:p>
          </p:txBody>
        </p:sp>
        <p:cxnSp>
          <p:nvCxnSpPr>
            <p:cNvPr id="28738" name="AutoShape 35"/>
            <p:cNvCxnSpPr>
              <a:cxnSpLocks noChangeAspect="1" noChangeShapeType="1"/>
            </p:cNvCxnSpPr>
            <p:nvPr/>
          </p:nvCxnSpPr>
          <p:spPr bwMode="auto">
            <a:xfrm flipH="1">
              <a:off x="2228" y="2864"/>
              <a:ext cx="1" cy="183"/>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39" name="AutoShape 36"/>
            <p:cNvCxnSpPr>
              <a:cxnSpLocks noChangeAspect="1" noChangeShapeType="1"/>
              <a:stCxn id="14" idx="2"/>
              <a:endCxn id="28707" idx="0"/>
            </p:cNvCxnSpPr>
            <p:nvPr/>
          </p:nvCxnSpPr>
          <p:spPr bwMode="auto">
            <a:xfrm rot="5400000">
              <a:off x="1315" y="2120"/>
              <a:ext cx="1142" cy="1656"/>
            </a:xfrm>
            <a:prstGeom prst="curvedConnector3">
              <a:avLst>
                <a:gd name="adj1" fmla="val 50000"/>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40" name="Picture 37" descr="conversion"/>
            <p:cNvPicPr>
              <a:picLocks noChangeAspect="1" noChangeArrowheads="1"/>
            </p:cNvPicPr>
            <p:nvPr/>
          </p:nvPicPr>
          <p:blipFill>
            <a:blip r:embed="rId10">
              <a:extLst>
                <a:ext uri="{28A0092B-C50C-407E-A947-70E740481C1C}">
                  <a14:useLocalDpi xmlns:a14="http://schemas.microsoft.com/office/drawing/2010/main" val="0"/>
                </a:ext>
              </a:extLst>
            </a:blip>
            <a:srcRect t="17111"/>
            <a:stretch>
              <a:fillRect/>
            </a:stretch>
          </p:blipFill>
          <p:spPr bwMode="auto">
            <a:xfrm>
              <a:off x="2443" y="1541"/>
              <a:ext cx="905"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1" name="Picture 38" descr="enrichmen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 y="1562"/>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5" name="Group 29"/>
          <p:cNvGrpSpPr>
            <a:grpSpLocks/>
          </p:cNvGrpSpPr>
          <p:nvPr/>
        </p:nvGrpSpPr>
        <p:grpSpPr bwMode="auto">
          <a:xfrm>
            <a:off x="3593749" y="5264208"/>
            <a:ext cx="4213014" cy="1217613"/>
            <a:chOff x="0" y="144"/>
            <a:chExt cx="5778" cy="2112"/>
          </a:xfrm>
        </p:grpSpPr>
        <p:sp>
          <p:nvSpPr>
            <p:cNvPr id="47" name="AutoShape 30" descr="r?t=a&amp;d=us&amp;s=a&amp;c=p&amp;ti=1&amp;ai=30751&amp;l=dir&amp;o=0&amp;sv=0a30052e&amp;ip=c021f01e&amp;u=http%3A%2F%2Fwww"/>
            <p:cNvSpPr>
              <a:spLocks noChangeAspect="1" noChangeArrowheads="1"/>
            </p:cNvSpPr>
            <p:nvPr/>
          </p:nvSpPr>
          <p:spPr bwMode="auto">
            <a:xfrm>
              <a:off x="2784" y="2066"/>
              <a:ext cx="193" cy="190"/>
            </a:xfrm>
            <a:prstGeom prst="rect">
              <a:avLst/>
            </a:prstGeom>
            <a:noFill/>
            <a:ln w="9525">
              <a:noFill/>
              <a:miter lim="800000"/>
              <a:headEnd/>
              <a:tailEnd/>
            </a:ln>
          </p:spPr>
          <p:txBody>
            <a:bodyPr/>
            <a:lstStyle/>
            <a:p>
              <a:pPr>
                <a:defRPr/>
              </a:pPr>
              <a:endParaRPr lang="en-US" sz="1400">
                <a:solidFill>
                  <a:prstClr val="black"/>
                </a:solidFill>
                <a:latin typeface="Calibri"/>
                <a:cs typeface="Arial" charset="0"/>
              </a:endParaRPr>
            </a:p>
          </p:txBody>
        </p:sp>
        <p:sp>
          <p:nvSpPr>
            <p:cNvPr id="48" name="AutoShape 31" descr="r?t=a&amp;d=us&amp;s=a&amp;c=p&amp;ti=1&amp;ai=30751&amp;l=dir&amp;o=0&amp;sv=0a30052e&amp;ip=c021f01e&amp;u=http%3A%2F%2Fwww"/>
            <p:cNvSpPr>
              <a:spLocks noChangeAspect="1" noChangeArrowheads="1"/>
            </p:cNvSpPr>
            <p:nvPr/>
          </p:nvSpPr>
          <p:spPr bwMode="auto">
            <a:xfrm>
              <a:off x="2784" y="2066"/>
              <a:ext cx="193" cy="190"/>
            </a:xfrm>
            <a:prstGeom prst="rect">
              <a:avLst/>
            </a:prstGeom>
            <a:noFill/>
            <a:ln w="9525">
              <a:noFill/>
              <a:miter lim="800000"/>
              <a:headEnd/>
              <a:tailEnd/>
            </a:ln>
          </p:spPr>
          <p:txBody>
            <a:bodyPr/>
            <a:lstStyle/>
            <a:p>
              <a:pPr>
                <a:defRPr/>
              </a:pPr>
              <a:endParaRPr lang="en-US" sz="1400">
                <a:solidFill>
                  <a:prstClr val="black"/>
                </a:solidFill>
                <a:latin typeface="Calibri"/>
                <a:cs typeface="Arial" charset="0"/>
              </a:endParaRPr>
            </a:p>
          </p:txBody>
        </p:sp>
        <p:sp>
          <p:nvSpPr>
            <p:cNvPr id="49" name="Text Box 32"/>
            <p:cNvSpPr txBox="1">
              <a:spLocks noChangeArrowheads="1"/>
            </p:cNvSpPr>
            <p:nvPr/>
          </p:nvSpPr>
          <p:spPr bwMode="auto">
            <a:xfrm>
              <a:off x="0" y="1055"/>
              <a:ext cx="1009" cy="480"/>
            </a:xfrm>
            <a:prstGeom prst="rect">
              <a:avLst/>
            </a:prstGeom>
            <a:noFill/>
            <a:ln w="9525">
              <a:noFill/>
              <a:miter lim="800000"/>
              <a:headEnd/>
              <a:tailEnd/>
            </a:ln>
          </p:spPr>
          <p:txBody>
            <a:bodyPr wrap="none">
              <a:spAutoFit/>
            </a:bodyPr>
            <a:lstStyle/>
            <a:p>
              <a:pPr>
                <a:spcAft>
                  <a:spcPct val="10000"/>
                </a:spcAft>
                <a:buClr>
                  <a:srgbClr val="C28500"/>
                </a:buClr>
                <a:buSzPct val="125000"/>
                <a:defRPr/>
              </a:pPr>
              <a:r>
                <a:rPr lang="lt-LT" sz="1200" b="1" dirty="0">
                  <a:solidFill>
                    <a:prstClr val="black"/>
                  </a:solidFill>
                  <a:latin typeface="Calibri"/>
                  <a:cs typeface="Arial" charset="0"/>
                </a:rPr>
                <a:t>SKIEPAI</a:t>
              </a:r>
              <a:endParaRPr lang="en-US" sz="1200" b="1" dirty="0">
                <a:solidFill>
                  <a:prstClr val="black"/>
                </a:solidFill>
                <a:latin typeface="Calibri"/>
                <a:cs typeface="Arial" charset="0"/>
              </a:endParaRPr>
            </a:p>
          </p:txBody>
        </p:sp>
        <p:sp>
          <p:nvSpPr>
            <p:cNvPr id="50" name="Text Box 33"/>
            <p:cNvSpPr txBox="1">
              <a:spLocks noChangeArrowheads="1"/>
            </p:cNvSpPr>
            <p:nvPr/>
          </p:nvSpPr>
          <p:spPr bwMode="auto">
            <a:xfrm>
              <a:off x="768" y="1055"/>
              <a:ext cx="1166" cy="833"/>
            </a:xfrm>
            <a:prstGeom prst="rect">
              <a:avLst/>
            </a:prstGeom>
            <a:noFill/>
            <a:ln w="9525">
              <a:noFill/>
              <a:miter lim="800000"/>
              <a:headEnd/>
              <a:tailEnd/>
            </a:ln>
          </p:spPr>
          <p:txBody>
            <a:bodyPr wrap="none">
              <a:spAutoFit/>
            </a:bodyPr>
            <a:lstStyle/>
            <a:p>
              <a:pPr>
                <a:spcAft>
                  <a:spcPct val="10000"/>
                </a:spcAft>
                <a:buClr>
                  <a:srgbClr val="C28500"/>
                </a:buClr>
                <a:buSzPct val="125000"/>
                <a:defRPr/>
              </a:pPr>
              <a:r>
                <a:rPr lang="lt-LT" sz="1200" b="1">
                  <a:solidFill>
                    <a:prstClr val="black"/>
                  </a:solidFill>
                  <a:latin typeface="Calibri"/>
                  <a:cs typeface="Arial" charset="0"/>
                </a:rPr>
                <a:t>GAMYBA</a:t>
              </a:r>
              <a:endParaRPr lang="en-US" sz="1200" b="1">
                <a:solidFill>
                  <a:prstClr val="black"/>
                </a:solidFill>
                <a:latin typeface="Calibri"/>
                <a:cs typeface="Arial" charset="0"/>
              </a:endParaRPr>
            </a:p>
            <a:p>
              <a:pPr>
                <a:defRPr/>
              </a:pPr>
              <a:endParaRPr lang="en-US" sz="1200" b="1">
                <a:solidFill>
                  <a:prstClr val="black"/>
                </a:solidFill>
                <a:latin typeface="Calibri"/>
                <a:cs typeface="Arial" charset="0"/>
              </a:endParaRPr>
            </a:p>
          </p:txBody>
        </p:sp>
        <p:sp>
          <p:nvSpPr>
            <p:cNvPr id="51" name="Text Box 34"/>
            <p:cNvSpPr txBox="1">
              <a:spLocks noChangeArrowheads="1"/>
            </p:cNvSpPr>
            <p:nvPr/>
          </p:nvSpPr>
          <p:spPr bwMode="auto">
            <a:xfrm>
              <a:off x="1727" y="1055"/>
              <a:ext cx="1027" cy="715"/>
            </a:xfrm>
            <a:prstGeom prst="rect">
              <a:avLst/>
            </a:prstGeom>
            <a:noFill/>
            <a:ln w="9525">
              <a:noFill/>
              <a:miter lim="800000"/>
              <a:headEnd/>
              <a:tailEnd/>
            </a:ln>
          </p:spPr>
          <p:txBody>
            <a:bodyPr wrap="none">
              <a:spAutoFit/>
            </a:bodyPr>
            <a:lstStyle/>
            <a:p>
              <a:pPr>
                <a:spcAft>
                  <a:spcPct val="10000"/>
                </a:spcAft>
                <a:buClr>
                  <a:srgbClr val="C28500"/>
                </a:buClr>
                <a:buSzPct val="125000"/>
                <a:defRPr/>
              </a:pPr>
              <a:r>
                <a:rPr lang="lt-LT" sz="800" b="1" dirty="0">
                  <a:solidFill>
                    <a:prstClr val="black"/>
                  </a:solidFill>
                  <a:latin typeface="Calibri"/>
                  <a:cs typeface="Arial" charset="0"/>
                </a:rPr>
                <a:t>IŠGAVIMAS</a:t>
              </a:r>
              <a:endParaRPr lang="en-US" sz="800" b="1" dirty="0">
                <a:solidFill>
                  <a:prstClr val="black"/>
                </a:solidFill>
                <a:latin typeface="Calibri"/>
                <a:cs typeface="Arial" charset="0"/>
              </a:endParaRPr>
            </a:p>
            <a:p>
              <a:pPr>
                <a:defRPr/>
              </a:pPr>
              <a:endParaRPr lang="en-US" sz="1200" b="1" dirty="0">
                <a:solidFill>
                  <a:prstClr val="black"/>
                </a:solidFill>
                <a:latin typeface="Calibri"/>
                <a:cs typeface="Arial" charset="0"/>
              </a:endParaRPr>
            </a:p>
          </p:txBody>
        </p:sp>
        <p:sp>
          <p:nvSpPr>
            <p:cNvPr id="52" name="Text Box 35"/>
            <p:cNvSpPr txBox="1">
              <a:spLocks noChangeArrowheads="1"/>
            </p:cNvSpPr>
            <p:nvPr/>
          </p:nvSpPr>
          <p:spPr bwMode="auto">
            <a:xfrm>
              <a:off x="4463" y="1009"/>
              <a:ext cx="1315" cy="1153"/>
            </a:xfrm>
            <a:prstGeom prst="rect">
              <a:avLst/>
            </a:prstGeom>
            <a:noFill/>
            <a:ln w="9525">
              <a:noFill/>
              <a:miter lim="800000"/>
              <a:headEnd/>
              <a:tailEnd/>
            </a:ln>
          </p:spPr>
          <p:txBody>
            <a:bodyPr>
              <a:spAutoFit/>
            </a:bodyPr>
            <a:lstStyle/>
            <a:p>
              <a:pPr algn="ctr">
                <a:spcAft>
                  <a:spcPct val="10000"/>
                </a:spcAft>
                <a:buClr>
                  <a:srgbClr val="C28500"/>
                </a:buClr>
                <a:buSzPct val="125000"/>
                <a:defRPr/>
              </a:pPr>
              <a:r>
                <a:rPr lang="lt-LT" sz="1200" b="1" dirty="0">
                  <a:solidFill>
                    <a:prstClr val="black"/>
                  </a:solidFill>
                  <a:latin typeface="Calibri"/>
                  <a:cs typeface="Arial" charset="0"/>
                </a:rPr>
                <a:t>Paskleidimas</a:t>
              </a:r>
              <a:endParaRPr lang="en-US" sz="1200" b="1" dirty="0">
                <a:solidFill>
                  <a:prstClr val="black"/>
                </a:solidFill>
                <a:latin typeface="Calibri"/>
                <a:cs typeface="Arial" charset="0"/>
              </a:endParaRPr>
            </a:p>
            <a:p>
              <a:pPr>
                <a:defRPr/>
              </a:pPr>
              <a:endParaRPr lang="en-US" sz="1200" b="1" dirty="0">
                <a:solidFill>
                  <a:prstClr val="black"/>
                </a:solidFill>
                <a:latin typeface="Calibri"/>
                <a:cs typeface="Arial" charset="0"/>
              </a:endParaRPr>
            </a:p>
          </p:txBody>
        </p:sp>
        <p:sp>
          <p:nvSpPr>
            <p:cNvPr id="53" name="Text Box 36"/>
            <p:cNvSpPr txBox="1">
              <a:spLocks noChangeArrowheads="1"/>
            </p:cNvSpPr>
            <p:nvPr/>
          </p:nvSpPr>
          <p:spPr bwMode="auto">
            <a:xfrm>
              <a:off x="3415" y="959"/>
              <a:ext cx="1422" cy="1185"/>
            </a:xfrm>
            <a:prstGeom prst="rect">
              <a:avLst/>
            </a:prstGeom>
            <a:noFill/>
            <a:ln w="9525">
              <a:noFill/>
              <a:miter lim="800000"/>
              <a:headEnd/>
              <a:tailEnd/>
            </a:ln>
          </p:spPr>
          <p:txBody>
            <a:bodyPr wrap="none">
              <a:spAutoFit/>
            </a:bodyPr>
            <a:lstStyle/>
            <a:p>
              <a:pPr>
                <a:spcAft>
                  <a:spcPct val="10000"/>
                </a:spcAft>
                <a:buClr>
                  <a:srgbClr val="C28500"/>
                </a:buClr>
                <a:buSzPct val="125000"/>
                <a:defRPr/>
              </a:pPr>
              <a:r>
                <a:rPr lang="en-US" sz="1200" b="1">
                  <a:solidFill>
                    <a:prstClr val="black"/>
                  </a:solidFill>
                  <a:latin typeface="Calibri"/>
                  <a:cs typeface="Arial" charset="0"/>
                </a:rPr>
                <a:t>AERO</a:t>
              </a:r>
              <a:r>
                <a:rPr lang="lt-LT" sz="1200" b="1">
                  <a:solidFill>
                    <a:prstClr val="black"/>
                  </a:solidFill>
                  <a:latin typeface="Calibri"/>
                  <a:cs typeface="Arial" charset="0"/>
                </a:rPr>
                <a:t>Z</a:t>
              </a:r>
              <a:r>
                <a:rPr lang="en-US" sz="1200" b="1">
                  <a:solidFill>
                    <a:prstClr val="black"/>
                  </a:solidFill>
                  <a:latin typeface="Calibri"/>
                  <a:cs typeface="Arial" charset="0"/>
                </a:rPr>
                <a:t>OL</a:t>
              </a:r>
              <a:r>
                <a:rPr lang="lt-LT" sz="1200" b="1">
                  <a:solidFill>
                    <a:prstClr val="black"/>
                  </a:solidFill>
                  <a:latin typeface="Calibri"/>
                  <a:cs typeface="Arial" charset="0"/>
                </a:rPr>
                <a:t>IŲ</a:t>
              </a:r>
              <a:endParaRPr lang="en-US" sz="1200" b="1">
                <a:solidFill>
                  <a:prstClr val="black"/>
                </a:solidFill>
                <a:latin typeface="Calibri"/>
                <a:cs typeface="Arial" charset="0"/>
              </a:endParaRPr>
            </a:p>
            <a:p>
              <a:pPr>
                <a:spcAft>
                  <a:spcPct val="10000"/>
                </a:spcAft>
                <a:buClr>
                  <a:srgbClr val="C28500"/>
                </a:buClr>
                <a:buSzPct val="125000"/>
                <a:defRPr/>
              </a:pPr>
              <a:r>
                <a:rPr lang="lt-LT" sz="1200" b="1">
                  <a:solidFill>
                    <a:prstClr val="black"/>
                  </a:solidFill>
                  <a:latin typeface="Calibri"/>
                  <a:cs typeface="Arial" charset="0"/>
                </a:rPr>
                <a:t>BANDYMAS</a:t>
              </a:r>
              <a:endParaRPr lang="en-US" sz="1200" b="1">
                <a:solidFill>
                  <a:prstClr val="black"/>
                </a:solidFill>
                <a:latin typeface="Calibri"/>
                <a:cs typeface="Arial" charset="0"/>
              </a:endParaRPr>
            </a:p>
            <a:p>
              <a:pPr>
                <a:defRPr/>
              </a:pPr>
              <a:endParaRPr lang="en-US" sz="1200" b="1">
                <a:solidFill>
                  <a:prstClr val="black"/>
                </a:solidFill>
                <a:latin typeface="Calibri"/>
                <a:cs typeface="Arial" charset="0"/>
              </a:endParaRPr>
            </a:p>
          </p:txBody>
        </p:sp>
        <p:sp>
          <p:nvSpPr>
            <p:cNvPr id="54" name="Text Box 37"/>
            <p:cNvSpPr txBox="1">
              <a:spLocks noChangeArrowheads="1"/>
            </p:cNvSpPr>
            <p:nvPr/>
          </p:nvSpPr>
          <p:spPr bwMode="auto">
            <a:xfrm>
              <a:off x="2495" y="1055"/>
              <a:ext cx="913" cy="1121"/>
            </a:xfrm>
            <a:prstGeom prst="rect">
              <a:avLst/>
            </a:prstGeom>
            <a:noFill/>
            <a:ln w="9525">
              <a:noFill/>
              <a:miter lim="800000"/>
              <a:headEnd/>
              <a:tailEnd/>
            </a:ln>
          </p:spPr>
          <p:txBody>
            <a:bodyPr>
              <a:spAutoFit/>
            </a:bodyPr>
            <a:lstStyle/>
            <a:p>
              <a:pPr>
                <a:spcAft>
                  <a:spcPct val="10000"/>
                </a:spcAft>
                <a:buClr>
                  <a:srgbClr val="C28500"/>
                </a:buClr>
                <a:buSzPct val="125000"/>
                <a:defRPr/>
              </a:pPr>
              <a:r>
                <a:rPr lang="en-US" sz="1200" b="1" dirty="0">
                  <a:solidFill>
                    <a:prstClr val="black"/>
                  </a:solidFill>
                  <a:latin typeface="Calibri"/>
                  <a:cs typeface="Arial" charset="0"/>
                </a:rPr>
                <a:t>STABILIZA</a:t>
              </a:r>
              <a:r>
                <a:rPr lang="lt-LT" sz="1200" b="1" dirty="0">
                  <a:solidFill>
                    <a:prstClr val="black"/>
                  </a:solidFill>
                  <a:latin typeface="Calibri"/>
                  <a:cs typeface="Arial" charset="0"/>
                </a:rPr>
                <a:t>VIMAS</a:t>
              </a:r>
              <a:endParaRPr lang="en-US" sz="1200" b="1" dirty="0">
                <a:solidFill>
                  <a:prstClr val="black"/>
                </a:solidFill>
                <a:latin typeface="Calibri"/>
                <a:cs typeface="Arial" charset="0"/>
              </a:endParaRPr>
            </a:p>
          </p:txBody>
        </p:sp>
        <p:sp>
          <p:nvSpPr>
            <p:cNvPr id="57" name="AutoShape 40"/>
            <p:cNvSpPr>
              <a:spLocks noChangeArrowheads="1"/>
            </p:cNvSpPr>
            <p:nvPr/>
          </p:nvSpPr>
          <p:spPr bwMode="auto">
            <a:xfrm>
              <a:off x="2254" y="527"/>
              <a:ext cx="241" cy="146"/>
            </a:xfrm>
            <a:prstGeom prst="rightArrow">
              <a:avLst>
                <a:gd name="adj1" fmla="val 50000"/>
                <a:gd name="adj2" fmla="val 41667"/>
              </a:avLst>
            </a:prstGeom>
            <a:solidFill>
              <a:srgbClr val="C0504D"/>
            </a:solidFill>
            <a:ln w="9525">
              <a:solidFill>
                <a:sysClr val="windowText" lastClr="000000"/>
              </a:solidFill>
              <a:miter lim="800000"/>
              <a:headEnd/>
              <a:tailEnd/>
            </a:ln>
          </p:spPr>
          <p:txBody>
            <a:bodyPr wrap="none" anchor="ctr"/>
            <a:lstStyle/>
            <a:p>
              <a:pPr>
                <a:defRPr/>
              </a:pPr>
              <a:endParaRPr lang="en-US" sz="1400">
                <a:solidFill>
                  <a:prstClr val="black"/>
                </a:solidFill>
                <a:latin typeface="Calibri"/>
                <a:cs typeface="Arial" charset="0"/>
              </a:endParaRPr>
            </a:p>
          </p:txBody>
        </p:sp>
        <p:sp>
          <p:nvSpPr>
            <p:cNvPr id="58" name="AutoShape 41"/>
            <p:cNvSpPr>
              <a:spLocks noChangeArrowheads="1"/>
            </p:cNvSpPr>
            <p:nvPr/>
          </p:nvSpPr>
          <p:spPr bwMode="auto">
            <a:xfrm>
              <a:off x="3215" y="527"/>
              <a:ext cx="193" cy="146"/>
            </a:xfrm>
            <a:prstGeom prst="rightArrow">
              <a:avLst>
                <a:gd name="adj1" fmla="val 50000"/>
                <a:gd name="adj2" fmla="val 33333"/>
              </a:avLst>
            </a:prstGeom>
            <a:solidFill>
              <a:srgbClr val="C0504D"/>
            </a:solidFill>
            <a:ln w="9525">
              <a:solidFill>
                <a:sysClr val="windowText" lastClr="000000"/>
              </a:solidFill>
              <a:miter lim="800000"/>
              <a:headEnd/>
              <a:tailEnd/>
            </a:ln>
          </p:spPr>
          <p:txBody>
            <a:bodyPr wrap="none" anchor="ctr"/>
            <a:lstStyle/>
            <a:p>
              <a:pPr>
                <a:defRPr/>
              </a:pPr>
              <a:endParaRPr lang="en-US" sz="1400">
                <a:solidFill>
                  <a:prstClr val="black"/>
                </a:solidFill>
                <a:latin typeface="Calibri"/>
                <a:cs typeface="Arial" charset="0"/>
              </a:endParaRPr>
            </a:p>
          </p:txBody>
        </p:sp>
        <p:graphicFrame>
          <p:nvGraphicFramePr>
            <p:cNvPr id="28698" name="Object 42"/>
            <p:cNvGraphicFramePr>
              <a:graphicFrameLocks noChangeAspect="1"/>
            </p:cNvGraphicFramePr>
            <p:nvPr/>
          </p:nvGraphicFramePr>
          <p:xfrm>
            <a:off x="4443" y="336"/>
            <a:ext cx="1317" cy="529"/>
          </p:xfrm>
          <a:graphic>
            <a:graphicData uri="http://schemas.openxmlformats.org/presentationml/2006/ole">
              <mc:AlternateContent xmlns:mc="http://schemas.openxmlformats.org/markup-compatibility/2006">
                <mc:Choice xmlns:v="urn:schemas-microsoft-com:vml" Requires="v">
                  <p:oleObj name="Photo Editor Photo" r:id="rId12" imgW="7685714" imgH="3086531" progId="">
                    <p:embed/>
                  </p:oleObj>
                </mc:Choice>
                <mc:Fallback>
                  <p:oleObj name="Photo Editor Photo" r:id="rId12" imgW="7685714" imgH="3086531" progId="">
                    <p:embed/>
                    <p:pic>
                      <p:nvPicPr>
                        <p:cNvPr id="28698"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3" y="336"/>
                          <a:ext cx="1317"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99" name="Object 43"/>
            <p:cNvGraphicFramePr>
              <a:graphicFrameLocks noChangeAspect="1"/>
            </p:cNvGraphicFramePr>
            <p:nvPr/>
          </p:nvGraphicFramePr>
          <p:xfrm>
            <a:off x="3456" y="240"/>
            <a:ext cx="666" cy="631"/>
          </p:xfrm>
          <a:graphic>
            <a:graphicData uri="http://schemas.openxmlformats.org/presentationml/2006/ole">
              <mc:AlternateContent xmlns:mc="http://schemas.openxmlformats.org/markup-compatibility/2006">
                <mc:Choice xmlns:v="urn:schemas-microsoft-com:vml" Requires="v">
                  <p:oleObj name="Photo Editor Photo" r:id="rId14" imgW="4704762" imgH="4458322" progId="">
                    <p:embed/>
                  </p:oleObj>
                </mc:Choice>
                <mc:Fallback>
                  <p:oleObj name="Photo Editor Photo" r:id="rId14" imgW="4704762" imgH="4458322" progId="">
                    <p:embed/>
                    <p:pic>
                      <p:nvPicPr>
                        <p:cNvPr id="28699"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6" y="240"/>
                          <a:ext cx="666" cy="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00" name="Object 44"/>
            <p:cNvGraphicFramePr>
              <a:graphicFrameLocks noChangeAspect="1"/>
            </p:cNvGraphicFramePr>
            <p:nvPr/>
          </p:nvGraphicFramePr>
          <p:xfrm>
            <a:off x="2592" y="336"/>
            <a:ext cx="525" cy="654"/>
          </p:xfrm>
          <a:graphic>
            <a:graphicData uri="http://schemas.openxmlformats.org/presentationml/2006/ole">
              <mc:AlternateContent xmlns:mc="http://schemas.openxmlformats.org/markup-compatibility/2006">
                <mc:Choice xmlns:v="urn:schemas-microsoft-com:vml" Requires="v">
                  <p:oleObj name="Photo Editor Photo" r:id="rId16" imgW="3866667" imgH="4819048" progId="">
                    <p:embed/>
                  </p:oleObj>
                </mc:Choice>
                <mc:Fallback>
                  <p:oleObj name="Photo Editor Photo" r:id="rId16" imgW="3866667" imgH="4819048" progId="">
                    <p:embed/>
                    <p:pic>
                      <p:nvPicPr>
                        <p:cNvPr id="2870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2" y="336"/>
                          <a:ext cx="525"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01" name="Object 45"/>
            <p:cNvGraphicFramePr>
              <a:graphicFrameLocks noChangeAspect="1"/>
            </p:cNvGraphicFramePr>
            <p:nvPr/>
          </p:nvGraphicFramePr>
          <p:xfrm>
            <a:off x="1872" y="144"/>
            <a:ext cx="420" cy="891"/>
          </p:xfrm>
          <a:graphic>
            <a:graphicData uri="http://schemas.openxmlformats.org/presentationml/2006/ole">
              <mc:AlternateContent xmlns:mc="http://schemas.openxmlformats.org/markup-compatibility/2006">
                <mc:Choice xmlns:v="urn:schemas-microsoft-com:vml" Requires="v">
                  <p:oleObj name="Photo Editor Photo" r:id="rId18" imgW="2486372" imgH="5266667" progId="">
                    <p:embed/>
                  </p:oleObj>
                </mc:Choice>
                <mc:Fallback>
                  <p:oleObj name="Photo Editor Photo" r:id="rId18" imgW="2486372" imgH="5266667" progId="">
                    <p:embed/>
                    <p:pic>
                      <p:nvPicPr>
                        <p:cNvPr id="28701"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72" y="144"/>
                          <a:ext cx="420" cy="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02" name="Object 46"/>
            <p:cNvGraphicFramePr>
              <a:graphicFrameLocks noChangeAspect="1"/>
            </p:cNvGraphicFramePr>
            <p:nvPr/>
          </p:nvGraphicFramePr>
          <p:xfrm>
            <a:off x="960" y="336"/>
            <a:ext cx="502" cy="647"/>
          </p:xfrm>
          <a:graphic>
            <a:graphicData uri="http://schemas.openxmlformats.org/presentationml/2006/ole">
              <mc:AlternateContent xmlns:mc="http://schemas.openxmlformats.org/markup-compatibility/2006">
                <mc:Choice xmlns:v="urn:schemas-microsoft-com:vml" Requires="v">
                  <p:oleObj name="Photo Editor Photo" r:id="rId20" imgW="4923810" imgH="4580952" progId="">
                    <p:embed/>
                  </p:oleObj>
                </mc:Choice>
                <mc:Fallback>
                  <p:oleObj name="Photo Editor Photo" r:id="rId20" imgW="4923810" imgH="4580952" progId="">
                    <p:embed/>
                    <p:pic>
                      <p:nvPicPr>
                        <p:cNvPr id="28702" name="Object 46"/>
                        <p:cNvPicPr>
                          <a:picLocks noChangeAspect="1" noChangeArrowheads="1"/>
                        </p:cNvPicPr>
                        <p:nvPr/>
                      </p:nvPicPr>
                      <p:blipFill>
                        <a:blip r:embed="rId21">
                          <a:extLst>
                            <a:ext uri="{28A0092B-C50C-407E-A947-70E740481C1C}">
                              <a14:useLocalDpi xmlns:a14="http://schemas.microsoft.com/office/drawing/2010/main" val="0"/>
                            </a:ext>
                          </a:extLst>
                        </a:blip>
                        <a:srcRect l="27856"/>
                        <a:stretch>
                          <a:fillRect/>
                        </a:stretch>
                      </p:blipFill>
                      <p:spPr bwMode="auto">
                        <a:xfrm>
                          <a:off x="960" y="336"/>
                          <a:ext cx="502" cy="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03" name="Object 47"/>
            <p:cNvGraphicFramePr>
              <a:graphicFrameLocks noChangeAspect="1"/>
            </p:cNvGraphicFramePr>
            <p:nvPr/>
          </p:nvGraphicFramePr>
          <p:xfrm>
            <a:off x="96" y="288"/>
            <a:ext cx="489" cy="741"/>
          </p:xfrm>
          <a:graphic>
            <a:graphicData uri="http://schemas.openxmlformats.org/presentationml/2006/ole">
              <mc:AlternateContent xmlns:mc="http://schemas.openxmlformats.org/markup-compatibility/2006">
                <mc:Choice xmlns:v="urn:schemas-microsoft-com:vml" Requires="v">
                  <p:oleObj name="Photo Editor Photo" r:id="rId22" imgW="3362794" imgH="5095238" progId="">
                    <p:embed/>
                  </p:oleObj>
                </mc:Choice>
                <mc:Fallback>
                  <p:oleObj name="Photo Editor Photo" r:id="rId22" imgW="3362794" imgH="5095238" progId="">
                    <p:embed/>
                    <p:pic>
                      <p:nvPicPr>
                        <p:cNvPr id="28703"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6" y="288"/>
                          <a:ext cx="489" cy="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 name="AutoShape 48"/>
            <p:cNvSpPr>
              <a:spLocks noChangeArrowheads="1"/>
            </p:cNvSpPr>
            <p:nvPr/>
          </p:nvSpPr>
          <p:spPr bwMode="auto">
            <a:xfrm>
              <a:off x="4225" y="527"/>
              <a:ext cx="193" cy="146"/>
            </a:xfrm>
            <a:prstGeom prst="rightArrow">
              <a:avLst>
                <a:gd name="adj1" fmla="val 50000"/>
                <a:gd name="adj2" fmla="val 33333"/>
              </a:avLst>
            </a:prstGeom>
            <a:solidFill>
              <a:srgbClr val="C0504D"/>
            </a:solidFill>
            <a:ln w="9525">
              <a:solidFill>
                <a:sysClr val="windowText" lastClr="000000"/>
              </a:solidFill>
              <a:miter lim="800000"/>
              <a:headEnd/>
              <a:tailEnd/>
            </a:ln>
          </p:spPr>
          <p:txBody>
            <a:bodyPr wrap="none" anchor="ctr"/>
            <a:lstStyle/>
            <a:p>
              <a:pPr>
                <a:defRPr/>
              </a:pPr>
              <a:endParaRPr lang="en-US" sz="1400">
                <a:solidFill>
                  <a:prstClr val="black"/>
                </a:solidFill>
                <a:latin typeface="Calibri"/>
                <a:cs typeface="Arial" charset="0"/>
              </a:endParaRPr>
            </a:p>
          </p:txBody>
        </p:sp>
        <p:sp>
          <p:nvSpPr>
            <p:cNvPr id="66" name="AutoShape 49"/>
            <p:cNvSpPr>
              <a:spLocks noChangeArrowheads="1"/>
            </p:cNvSpPr>
            <p:nvPr/>
          </p:nvSpPr>
          <p:spPr bwMode="auto">
            <a:xfrm>
              <a:off x="720" y="527"/>
              <a:ext cx="193" cy="146"/>
            </a:xfrm>
            <a:prstGeom prst="rightArrow">
              <a:avLst>
                <a:gd name="adj1" fmla="val 50000"/>
                <a:gd name="adj2" fmla="val 33333"/>
              </a:avLst>
            </a:prstGeom>
            <a:solidFill>
              <a:srgbClr val="C0504D"/>
            </a:solidFill>
            <a:ln w="9525">
              <a:solidFill>
                <a:sysClr val="windowText" lastClr="000000"/>
              </a:solidFill>
              <a:miter lim="800000"/>
              <a:headEnd/>
              <a:tailEnd/>
            </a:ln>
          </p:spPr>
          <p:txBody>
            <a:bodyPr wrap="none" anchor="ctr"/>
            <a:lstStyle/>
            <a:p>
              <a:pPr>
                <a:defRPr/>
              </a:pPr>
              <a:endParaRPr lang="en-US" sz="1400">
                <a:solidFill>
                  <a:prstClr val="black"/>
                </a:solidFill>
                <a:latin typeface="Calibri"/>
                <a:cs typeface="Arial" charset="0"/>
              </a:endParaRPr>
            </a:p>
          </p:txBody>
        </p:sp>
        <p:sp>
          <p:nvSpPr>
            <p:cNvPr id="67" name="AutoShape 50"/>
            <p:cNvSpPr>
              <a:spLocks noChangeArrowheads="1"/>
            </p:cNvSpPr>
            <p:nvPr/>
          </p:nvSpPr>
          <p:spPr bwMode="auto">
            <a:xfrm>
              <a:off x="1585" y="527"/>
              <a:ext cx="190" cy="146"/>
            </a:xfrm>
            <a:prstGeom prst="rightArrow">
              <a:avLst>
                <a:gd name="adj1" fmla="val 50000"/>
                <a:gd name="adj2" fmla="val 33333"/>
              </a:avLst>
            </a:prstGeom>
            <a:solidFill>
              <a:srgbClr val="C0504D"/>
            </a:solidFill>
            <a:ln w="9525">
              <a:solidFill>
                <a:sysClr val="windowText" lastClr="000000"/>
              </a:solidFill>
              <a:miter lim="800000"/>
              <a:headEnd/>
              <a:tailEnd/>
            </a:ln>
          </p:spPr>
          <p:txBody>
            <a:bodyPr wrap="none" anchor="ctr"/>
            <a:lstStyle/>
            <a:p>
              <a:pPr>
                <a:defRPr/>
              </a:pPr>
              <a:endParaRPr lang="en-US" sz="1400">
                <a:solidFill>
                  <a:prstClr val="black"/>
                </a:solidFill>
                <a:latin typeface="Calibri"/>
                <a:cs typeface="Arial" charset="0"/>
              </a:endParaRPr>
            </a:p>
          </p:txBody>
        </p:sp>
      </p:grpSp>
      <p:pic>
        <p:nvPicPr>
          <p:cNvPr id="28676" name="Picture 2" descr="new chem flowchart highre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00046" y="2998568"/>
            <a:ext cx="4775535" cy="173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Missile Collage Horizontal"/>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500683" y="1983677"/>
            <a:ext cx="3300412" cy="3786187"/>
          </a:xfrm>
          <a:prstGeom prst="rect">
            <a:avLst/>
          </a:prstGeom>
          <a:solidFill>
            <a:schemeClr val="bg1"/>
          </a:solidFill>
          <a:ln w="38100">
            <a:solidFill>
              <a:srgbClr val="FF0000"/>
            </a:solidFill>
            <a:miter lim="800000"/>
            <a:headEnd/>
            <a:tailEnd/>
          </a:ln>
        </p:spPr>
      </p:pic>
      <p:cxnSp>
        <p:nvCxnSpPr>
          <p:cNvPr id="10" name="Straight Connector 9"/>
          <p:cNvCxnSpPr/>
          <p:nvPr/>
        </p:nvCxnSpPr>
        <p:spPr>
          <a:xfrm>
            <a:off x="1670051" y="4729163"/>
            <a:ext cx="48752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679" name="Picture 5" descr="C:\Users\MD0222\Desktop\MTCR40.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3231" y="1296031"/>
            <a:ext cx="920751"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 descr="C:\Users\MD0222\Desktop\nsglogo.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1721" y="2390798"/>
            <a:ext cx="1162051"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 descr="C:\Users\MD0222\Desktop\logo.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9492" y="246086"/>
            <a:ext cx="209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4" descr="C:\Users\MD0222\Desktop\tag_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1867" y="4871302"/>
            <a:ext cx="21431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 name="Straight Connector 67"/>
          <p:cNvCxnSpPr/>
          <p:nvPr/>
        </p:nvCxnSpPr>
        <p:spPr>
          <a:xfrm flipV="1">
            <a:off x="1670051" y="2895601"/>
            <a:ext cx="0" cy="18335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505575" y="2895601"/>
            <a:ext cx="0" cy="18335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70051" y="2895600"/>
            <a:ext cx="48752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Rectangle 3"/>
          <p:cNvSpPr txBox="1">
            <a:spLocks noChangeArrowheads="1"/>
          </p:cNvSpPr>
          <p:nvPr/>
        </p:nvSpPr>
        <p:spPr bwMode="auto">
          <a:xfrm>
            <a:off x="302515" y="5961511"/>
            <a:ext cx="1554163"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None/>
              <a:defRPr/>
            </a:pPr>
            <a:r>
              <a:rPr lang="lt-LT" altLang="en-US" sz="3000" dirty="0">
                <a:latin typeface="Aharoni" panose="02010803020104030203" pitchFamily="2" charset="-79"/>
                <a:cs typeface="Aharoni" panose="02010803020104030203" pitchFamily="2" charset="-79"/>
              </a:rPr>
              <a:t>BTWC</a:t>
            </a:r>
          </a:p>
        </p:txBody>
      </p:sp>
      <p:pic>
        <p:nvPicPr>
          <p:cNvPr id="28687" name="Picture 2" descr="C:\Users\MD0222\Desktop\images.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1985" y="3705165"/>
            <a:ext cx="9525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82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94C0C4-2D1C-AA76-62A6-9ACCB1F6F6F2}"/>
              </a:ext>
            </a:extLst>
          </p:cNvPr>
          <p:cNvSpPr>
            <a:spLocks noGrp="1"/>
          </p:cNvSpPr>
          <p:nvPr>
            <p:ph type="title"/>
          </p:nvPr>
        </p:nvSpPr>
        <p:spPr>
          <a:xfrm>
            <a:off x="838200" y="365125"/>
            <a:ext cx="10515600" cy="1673155"/>
          </a:xfrm>
        </p:spPr>
        <p:txBody>
          <a:bodyPr>
            <a:normAutofit fontScale="90000"/>
          </a:bodyPr>
          <a:lstStyle/>
          <a:p>
            <a:r>
              <a:rPr lang="lt-LT" dirty="0"/>
              <a:t>Pvz.: Guoliai Y901</a:t>
            </a:r>
            <a:br>
              <a:rPr lang="lt-LT" dirty="0"/>
            </a:br>
            <a:r>
              <a:rPr lang="lt-LT" dirty="0"/>
              <a:t>KN kodas 8482, 8483 (7326) „</a:t>
            </a:r>
            <a:r>
              <a:rPr lang="lt-LT" dirty="0">
                <a:solidFill>
                  <a:srgbClr val="FF0000"/>
                </a:solidFill>
              </a:rPr>
              <a:t>galimai dvejopos paskirties“</a:t>
            </a:r>
          </a:p>
        </p:txBody>
      </p:sp>
      <p:pic>
        <p:nvPicPr>
          <p:cNvPr id="6" name="Turinio vietos rezervavimo ženklas 5" descr="Paveikslėlis, kuriame yra metalo dirbiniai&#10;&#10;Automatiškai sugeneruotas aprašymas">
            <a:extLst>
              <a:ext uri="{FF2B5EF4-FFF2-40B4-BE49-F238E27FC236}">
                <a16:creationId xmlns:a16="http://schemas.microsoft.com/office/drawing/2014/main" id="{C0C10888-2B82-0465-E97D-176794E3E1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174995"/>
            <a:ext cx="2362200" cy="2740152"/>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7" descr="Paveikslėlis, kuriame yra žolė, laukas, žemė, geltona&#10;&#10;Automatiškai sugeneruotas aprašymas">
            <a:extLst>
              <a:ext uri="{FF2B5EF4-FFF2-40B4-BE49-F238E27FC236}">
                <a16:creationId xmlns:a16="http://schemas.microsoft.com/office/drawing/2014/main" id="{C98D0254-F5A1-B55B-8761-6EEF072BE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315" y="4537594"/>
            <a:ext cx="4118043" cy="1980092"/>
          </a:xfrm>
          <a:prstGeom prst="rect">
            <a:avLst/>
          </a:prstGeom>
        </p:spPr>
      </p:pic>
      <p:pic>
        <p:nvPicPr>
          <p:cNvPr id="2052" name="Picture 4" descr="Deutz Fahr 6 serija 156-226 AG">
            <a:extLst>
              <a:ext uri="{FF2B5EF4-FFF2-40B4-BE49-F238E27FC236}">
                <a16:creationId xmlns:a16="http://schemas.microsoft.com/office/drawing/2014/main" id="{6802110B-C078-0ED3-D5C9-80C036439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30360"/>
            <a:ext cx="3533775" cy="2524125"/>
          </a:xfrm>
          <a:prstGeom prst="rect">
            <a:avLst/>
          </a:prstGeom>
          <a:noFill/>
          <a:extLst>
            <a:ext uri="{909E8E84-426E-40DD-AFC4-6F175D3DCCD1}">
              <a14:hiddenFill xmlns:a14="http://schemas.microsoft.com/office/drawing/2010/main">
                <a:solidFill>
                  <a:srgbClr val="FFFFFF"/>
                </a:solidFill>
              </a14:hiddenFill>
            </a:ext>
          </a:extLst>
        </p:spPr>
      </p:pic>
      <p:sp>
        <p:nvSpPr>
          <p:cNvPr id="9" name="Pavadinimas 1">
            <a:extLst>
              <a:ext uri="{FF2B5EF4-FFF2-40B4-BE49-F238E27FC236}">
                <a16:creationId xmlns:a16="http://schemas.microsoft.com/office/drawing/2014/main" id="{FF81B0C9-5FB5-E6D5-4B02-BCB242474A4D}"/>
              </a:ext>
            </a:extLst>
          </p:cNvPr>
          <p:cNvSpPr txBox="1">
            <a:spLocks/>
          </p:cNvSpPr>
          <p:nvPr/>
        </p:nvSpPr>
        <p:spPr>
          <a:xfrm>
            <a:off x="7661140" y="4819720"/>
            <a:ext cx="3692660" cy="45427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400" dirty="0">
                <a:solidFill>
                  <a:srgbClr val="FF0000"/>
                </a:solidFill>
              </a:rPr>
              <a:t>Kontroliuojami </a:t>
            </a:r>
          </a:p>
          <a:p>
            <a:r>
              <a:rPr lang="lt-LT" sz="2400" dirty="0">
                <a:solidFill>
                  <a:srgbClr val="FF0000"/>
                </a:solidFill>
              </a:rPr>
              <a:t>Be garsiniai ir be vibraciniai </a:t>
            </a:r>
          </a:p>
        </p:txBody>
      </p:sp>
      <p:cxnSp>
        <p:nvCxnSpPr>
          <p:cNvPr id="11" name="Jungtis: alkūninė 10">
            <a:extLst>
              <a:ext uri="{FF2B5EF4-FFF2-40B4-BE49-F238E27FC236}">
                <a16:creationId xmlns:a16="http://schemas.microsoft.com/office/drawing/2014/main" id="{F3CC17C1-44E8-BC07-F5CA-24E186D396F2}"/>
              </a:ext>
            </a:extLst>
          </p:cNvPr>
          <p:cNvCxnSpPr>
            <a:stCxn id="6" idx="3"/>
            <a:endCxn id="2052" idx="1"/>
          </p:cNvCxnSpPr>
          <p:nvPr/>
        </p:nvCxnSpPr>
        <p:spPr>
          <a:xfrm flipV="1">
            <a:off x="3200400" y="2592423"/>
            <a:ext cx="2895600" cy="9526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Jungtis: alkūninė 12">
            <a:extLst>
              <a:ext uri="{FF2B5EF4-FFF2-40B4-BE49-F238E27FC236}">
                <a16:creationId xmlns:a16="http://schemas.microsoft.com/office/drawing/2014/main" id="{464B91E9-A8A9-4FDF-B331-99D36087A837}"/>
              </a:ext>
            </a:extLst>
          </p:cNvPr>
          <p:cNvCxnSpPr>
            <a:stCxn id="6" idx="2"/>
          </p:cNvCxnSpPr>
          <p:nvPr/>
        </p:nvCxnSpPr>
        <p:spPr>
          <a:xfrm rot="16200000" flipH="1">
            <a:off x="2195270" y="4739177"/>
            <a:ext cx="829161" cy="11811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B2F1FF5-CE7D-4AC8-D6A5-69F0F4587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16" y="5329727"/>
            <a:ext cx="2224531" cy="1060128"/>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cxnSp>
        <p:nvCxnSpPr>
          <p:cNvPr id="4" name="Tiesioji rodyklės jungtis 3">
            <a:extLst>
              <a:ext uri="{FF2B5EF4-FFF2-40B4-BE49-F238E27FC236}">
                <a16:creationId xmlns:a16="http://schemas.microsoft.com/office/drawing/2014/main" id="{69D5F9D5-48FF-91C7-4802-CCFD1C2D14F5}"/>
              </a:ext>
            </a:extLst>
          </p:cNvPr>
          <p:cNvCxnSpPr>
            <a:stCxn id="1026" idx="1"/>
          </p:cNvCxnSpPr>
          <p:nvPr/>
        </p:nvCxnSpPr>
        <p:spPr>
          <a:xfrm flipH="1" flipV="1">
            <a:off x="7235757" y="5240594"/>
            <a:ext cx="1374859" cy="6191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1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380C58-DF9F-A12C-16CB-C97E0FF75F52}"/>
              </a:ext>
            </a:extLst>
          </p:cNvPr>
          <p:cNvSpPr>
            <a:spLocks noGrp="1"/>
          </p:cNvSpPr>
          <p:nvPr>
            <p:ph type="title"/>
          </p:nvPr>
        </p:nvSpPr>
        <p:spPr/>
        <p:txBody>
          <a:bodyPr/>
          <a:lstStyle/>
          <a:p>
            <a:r>
              <a:rPr lang="lt-LT" dirty="0"/>
              <a:t>Reglamentas 833/2014 </a:t>
            </a:r>
          </a:p>
        </p:txBody>
      </p:sp>
      <p:sp>
        <p:nvSpPr>
          <p:cNvPr id="3" name="Turinio vietos rezervavimo ženklas 2">
            <a:extLst>
              <a:ext uri="{FF2B5EF4-FFF2-40B4-BE49-F238E27FC236}">
                <a16:creationId xmlns:a16="http://schemas.microsoft.com/office/drawing/2014/main" id="{EA34B711-A61D-EA89-2DEC-C01E2B16C6FD}"/>
              </a:ext>
            </a:extLst>
          </p:cNvPr>
          <p:cNvSpPr>
            <a:spLocks noGrp="1"/>
          </p:cNvSpPr>
          <p:nvPr>
            <p:ph idx="1"/>
          </p:nvPr>
        </p:nvSpPr>
        <p:spPr/>
        <p:txBody>
          <a:bodyPr>
            <a:normAutofit lnSpcReduction="10000"/>
          </a:bodyPr>
          <a:lstStyle/>
          <a:p>
            <a:r>
              <a:rPr lang="lt-LT" dirty="0">
                <a:solidFill>
                  <a:srgbClr val="FF0000"/>
                </a:solidFill>
              </a:rPr>
              <a:t>10 straipsnis</a:t>
            </a:r>
          </a:p>
          <a:p>
            <a:pPr marL="0" indent="0" algn="just">
              <a:buNone/>
            </a:pPr>
            <a:r>
              <a:rPr lang="lt-LT" i="1" dirty="0"/>
              <a:t>Fiziniams ir juridiniams asmenims, subjektams arba organizacijoms neatsiranda jokia atsakomybė, jei jie nežinojo ir neturėjo pagrįstos priežasties įtarti, kad savo veiksmais pažeistų šiame reglamente nustatytas priemones</a:t>
            </a:r>
          </a:p>
          <a:p>
            <a:endParaRPr lang="lt-LT" dirty="0"/>
          </a:p>
          <a:p>
            <a:pPr marL="0" indent="0">
              <a:buNone/>
            </a:pPr>
            <a:r>
              <a:rPr lang="lt-LT" dirty="0">
                <a:solidFill>
                  <a:srgbClr val="FF0000"/>
                </a:solidFill>
              </a:rPr>
              <a:t>12 straipsnis </a:t>
            </a:r>
          </a:p>
          <a:p>
            <a:pPr marL="0" indent="0" algn="just">
              <a:buNone/>
            </a:pPr>
            <a:r>
              <a:rPr lang="lt-LT" i="1" dirty="0"/>
              <a:t>Draudžiama sąmoningai ir apgalvotai dalyvauti veikloje, kuria siekiama apeiti šiame reglamente nustatytus draudimus arba dėl kurios jie apeinami. </a:t>
            </a:r>
          </a:p>
        </p:txBody>
      </p:sp>
    </p:spTree>
    <p:extLst>
      <p:ext uri="{BB962C8B-B14F-4D97-AF65-F5344CB8AC3E}">
        <p14:creationId xmlns:p14="http://schemas.microsoft.com/office/powerpoint/2010/main" val="2489090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Žiūrėti šaltinio vaizdą">
            <a:extLst>
              <a:ext uri="{FF2B5EF4-FFF2-40B4-BE49-F238E27FC236}">
                <a16:creationId xmlns:a16="http://schemas.microsoft.com/office/drawing/2014/main" id="{CA96D5AF-1CB7-3204-B5AB-038F5EBDCE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68921" y="1558281"/>
            <a:ext cx="5120102" cy="3622472"/>
          </a:xfrm>
          <a:prstGeom prst="rect">
            <a:avLst/>
          </a:prstGeom>
          <a:noFill/>
          <a:extLst>
            <a:ext uri="{909E8E84-426E-40DD-AFC4-6F175D3DCCD1}">
              <a14:hiddenFill xmlns:a14="http://schemas.microsoft.com/office/drawing/2010/main">
                <a:solidFill>
                  <a:srgbClr val="FFFFFF"/>
                </a:solidFill>
              </a14:hiddenFill>
            </a:ext>
          </a:extLst>
        </p:spPr>
      </p:pic>
      <p:sp>
        <p:nvSpPr>
          <p:cNvPr id="1038" name="Content Placeholder 1029">
            <a:extLst>
              <a:ext uri="{FF2B5EF4-FFF2-40B4-BE49-F238E27FC236}">
                <a16:creationId xmlns:a16="http://schemas.microsoft.com/office/drawing/2014/main" id="{E9A34782-C428-F858-930E-51932887CE9B}"/>
              </a:ext>
            </a:extLst>
          </p:cNvPr>
          <p:cNvSpPr>
            <a:spLocks noGrp="1"/>
          </p:cNvSpPr>
          <p:nvPr>
            <p:ph idx="1"/>
          </p:nvPr>
        </p:nvSpPr>
        <p:spPr>
          <a:xfrm>
            <a:off x="5198910" y="1101371"/>
            <a:ext cx="1855102" cy="470255"/>
          </a:xfrm>
          <a:ln w="28575">
            <a:solidFill>
              <a:srgbClr val="FF0000"/>
            </a:solidFill>
          </a:ln>
        </p:spPr>
        <p:txBody>
          <a:bodyPr>
            <a:noAutofit/>
          </a:bodyPr>
          <a:lstStyle/>
          <a:p>
            <a:pPr marL="0" indent="0">
              <a:buNone/>
            </a:pPr>
            <a:r>
              <a:rPr lang="lt-LT" sz="1350" dirty="0"/>
              <a:t>LR registruota įmonė Eksportuotojas</a:t>
            </a:r>
            <a:endParaRPr lang="en-US" sz="1350" dirty="0"/>
          </a:p>
        </p:txBody>
      </p:sp>
      <p:sp>
        <p:nvSpPr>
          <p:cNvPr id="14" name="TextBox 13">
            <a:extLst>
              <a:ext uri="{FF2B5EF4-FFF2-40B4-BE49-F238E27FC236}">
                <a16:creationId xmlns:a16="http://schemas.microsoft.com/office/drawing/2014/main" id="{16FD4A76-B60F-6585-2FC6-01DA519E0CA3}"/>
              </a:ext>
            </a:extLst>
          </p:cNvPr>
          <p:cNvSpPr txBox="1"/>
          <p:nvPr/>
        </p:nvSpPr>
        <p:spPr>
          <a:xfrm>
            <a:off x="2679015" y="3665837"/>
            <a:ext cx="1759946" cy="300082"/>
          </a:xfrm>
          <a:prstGeom prst="rect">
            <a:avLst/>
          </a:prstGeom>
          <a:noFill/>
          <a:ln w="28575">
            <a:solidFill>
              <a:srgbClr val="FF0000"/>
            </a:solidFill>
          </a:ln>
        </p:spPr>
        <p:txBody>
          <a:bodyPr wrap="square">
            <a:spAutoFit/>
          </a:bodyPr>
          <a:lstStyle/>
          <a:p>
            <a:r>
              <a:rPr lang="lt-LT" sz="1350" dirty="0">
                <a:solidFill>
                  <a:srgbClr val="FF0000"/>
                </a:solidFill>
              </a:rPr>
              <a:t>ES</a:t>
            </a:r>
            <a:r>
              <a:rPr lang="lt-LT" sz="1350" dirty="0"/>
              <a:t> </a:t>
            </a:r>
            <a:r>
              <a:rPr lang="lt-LT" sz="1350" dirty="0">
                <a:solidFill>
                  <a:srgbClr val="FF0000"/>
                </a:solidFill>
              </a:rPr>
              <a:t>eksportuotojas</a:t>
            </a:r>
            <a:endParaRPr lang="en-US" sz="1350" dirty="0">
              <a:solidFill>
                <a:srgbClr val="FF0000"/>
              </a:solidFill>
            </a:endParaRPr>
          </a:p>
        </p:txBody>
      </p:sp>
      <p:sp>
        <p:nvSpPr>
          <p:cNvPr id="16" name="TextBox 15">
            <a:extLst>
              <a:ext uri="{FF2B5EF4-FFF2-40B4-BE49-F238E27FC236}">
                <a16:creationId xmlns:a16="http://schemas.microsoft.com/office/drawing/2014/main" id="{9FB66FFE-658A-0BCC-8E09-181B9C326FE7}"/>
              </a:ext>
            </a:extLst>
          </p:cNvPr>
          <p:cNvSpPr txBox="1"/>
          <p:nvPr/>
        </p:nvSpPr>
        <p:spPr>
          <a:xfrm>
            <a:off x="9297251" y="3999982"/>
            <a:ext cx="1391745" cy="300082"/>
          </a:xfrm>
          <a:prstGeom prst="rect">
            <a:avLst/>
          </a:prstGeom>
          <a:noFill/>
          <a:ln w="28575">
            <a:solidFill>
              <a:srgbClr val="FF0000"/>
            </a:solidFill>
          </a:ln>
        </p:spPr>
        <p:txBody>
          <a:bodyPr wrap="square">
            <a:spAutoFit/>
          </a:bodyPr>
          <a:lstStyle/>
          <a:p>
            <a:r>
              <a:rPr lang="lt-LT" sz="1350" dirty="0"/>
              <a:t>Pasienio muitinė</a:t>
            </a:r>
            <a:endParaRPr lang="en-US" sz="1350" dirty="0"/>
          </a:p>
        </p:txBody>
      </p:sp>
      <p:sp>
        <p:nvSpPr>
          <p:cNvPr id="18" name="TextBox 17">
            <a:extLst>
              <a:ext uri="{FF2B5EF4-FFF2-40B4-BE49-F238E27FC236}">
                <a16:creationId xmlns:a16="http://schemas.microsoft.com/office/drawing/2014/main" id="{5B5C915E-925F-4A40-7779-158F2CE71C21}"/>
              </a:ext>
            </a:extLst>
          </p:cNvPr>
          <p:cNvSpPr txBox="1"/>
          <p:nvPr/>
        </p:nvSpPr>
        <p:spPr>
          <a:xfrm>
            <a:off x="7376887" y="1297323"/>
            <a:ext cx="1174270" cy="646331"/>
          </a:xfrm>
          <a:prstGeom prst="rect">
            <a:avLst/>
          </a:prstGeom>
          <a:noFill/>
          <a:ln w="28575">
            <a:solidFill>
              <a:srgbClr val="FF0000"/>
            </a:solidFill>
          </a:ln>
        </p:spPr>
        <p:txBody>
          <a:bodyPr wrap="square">
            <a:spAutoFit/>
          </a:bodyPr>
          <a:lstStyle/>
          <a:p>
            <a:r>
              <a:rPr lang="lt-LT" dirty="0"/>
              <a:t>Muitinė viduje</a:t>
            </a:r>
            <a:endParaRPr lang="en-US" sz="1350" dirty="0"/>
          </a:p>
        </p:txBody>
      </p:sp>
      <p:sp>
        <p:nvSpPr>
          <p:cNvPr id="20" name="TextBox 19">
            <a:extLst>
              <a:ext uri="{FF2B5EF4-FFF2-40B4-BE49-F238E27FC236}">
                <a16:creationId xmlns:a16="http://schemas.microsoft.com/office/drawing/2014/main" id="{597EC571-31BF-AE15-8B9B-D30223753066}"/>
              </a:ext>
            </a:extLst>
          </p:cNvPr>
          <p:cNvSpPr txBox="1"/>
          <p:nvPr/>
        </p:nvSpPr>
        <p:spPr>
          <a:xfrm>
            <a:off x="6223780" y="2633194"/>
            <a:ext cx="1070144" cy="300082"/>
          </a:xfrm>
          <a:prstGeom prst="rect">
            <a:avLst/>
          </a:prstGeom>
          <a:noFill/>
          <a:ln w="38100">
            <a:solidFill>
              <a:srgbClr val="FF0000"/>
            </a:solidFill>
          </a:ln>
        </p:spPr>
        <p:txBody>
          <a:bodyPr wrap="square">
            <a:spAutoFit/>
          </a:bodyPr>
          <a:lstStyle/>
          <a:p>
            <a:r>
              <a:rPr lang="lt-LT" sz="1350" dirty="0"/>
              <a:t>Deklarantas</a:t>
            </a:r>
            <a:endParaRPr lang="en-US" sz="1350" dirty="0"/>
          </a:p>
        </p:txBody>
      </p:sp>
      <p:sp>
        <p:nvSpPr>
          <p:cNvPr id="21" name="TextBox 20">
            <a:extLst>
              <a:ext uri="{FF2B5EF4-FFF2-40B4-BE49-F238E27FC236}">
                <a16:creationId xmlns:a16="http://schemas.microsoft.com/office/drawing/2014/main" id="{7982593C-D70E-0FEC-5408-58897BC15D51}"/>
              </a:ext>
            </a:extLst>
          </p:cNvPr>
          <p:cNvSpPr txBox="1"/>
          <p:nvPr/>
        </p:nvSpPr>
        <p:spPr>
          <a:xfrm>
            <a:off x="8175851" y="3438202"/>
            <a:ext cx="551020" cy="300082"/>
          </a:xfrm>
          <a:prstGeom prst="rect">
            <a:avLst/>
          </a:prstGeom>
          <a:noFill/>
          <a:ln w="38100">
            <a:solidFill>
              <a:srgbClr val="FF0000"/>
            </a:solidFill>
          </a:ln>
        </p:spPr>
        <p:txBody>
          <a:bodyPr wrap="square">
            <a:spAutoFit/>
          </a:bodyPr>
          <a:lstStyle/>
          <a:p>
            <a:r>
              <a:rPr lang="lt-LT" sz="1350" dirty="0"/>
              <a:t>EIM</a:t>
            </a:r>
            <a:endParaRPr lang="en-US" sz="1350" dirty="0"/>
          </a:p>
        </p:txBody>
      </p:sp>
      <p:cxnSp>
        <p:nvCxnSpPr>
          <p:cNvPr id="23" name="Jungtis: alkūninė 22">
            <a:extLst>
              <a:ext uri="{FF2B5EF4-FFF2-40B4-BE49-F238E27FC236}">
                <a16:creationId xmlns:a16="http://schemas.microsoft.com/office/drawing/2014/main" id="{E68414F3-2D59-B1C5-E44E-90421359EE69}"/>
              </a:ext>
            </a:extLst>
          </p:cNvPr>
          <p:cNvCxnSpPr>
            <a:cxnSpLocks/>
          </p:cNvCxnSpPr>
          <p:nvPr/>
        </p:nvCxnSpPr>
        <p:spPr>
          <a:xfrm rot="16200000" flipH="1">
            <a:off x="5850716" y="2016898"/>
            <a:ext cx="1035335" cy="171024"/>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Jungtis: alkūninė 24">
            <a:extLst>
              <a:ext uri="{FF2B5EF4-FFF2-40B4-BE49-F238E27FC236}">
                <a16:creationId xmlns:a16="http://schemas.microsoft.com/office/drawing/2014/main" id="{64EF9C38-D29E-8C2D-9883-E07DFE87D439}"/>
              </a:ext>
            </a:extLst>
          </p:cNvPr>
          <p:cNvCxnSpPr>
            <a:stCxn id="20" idx="3"/>
            <a:endCxn id="18" idx="2"/>
          </p:cNvCxnSpPr>
          <p:nvPr/>
        </p:nvCxnSpPr>
        <p:spPr>
          <a:xfrm flipV="1">
            <a:off x="7293924" y="1943653"/>
            <a:ext cx="670098" cy="839582"/>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Jungtis: alkūninė 26">
            <a:extLst>
              <a:ext uri="{FF2B5EF4-FFF2-40B4-BE49-F238E27FC236}">
                <a16:creationId xmlns:a16="http://schemas.microsoft.com/office/drawing/2014/main" id="{CE707F16-C60B-8E08-E461-65AB15FBC322}"/>
              </a:ext>
            </a:extLst>
          </p:cNvPr>
          <p:cNvCxnSpPr>
            <a:cxnSpLocks/>
          </p:cNvCxnSpPr>
          <p:nvPr/>
        </p:nvCxnSpPr>
        <p:spPr>
          <a:xfrm>
            <a:off x="8558209" y="1503654"/>
            <a:ext cx="1434914" cy="1350555"/>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Jungtis: alkūninė 30">
            <a:extLst>
              <a:ext uri="{FF2B5EF4-FFF2-40B4-BE49-F238E27FC236}">
                <a16:creationId xmlns:a16="http://schemas.microsoft.com/office/drawing/2014/main" id="{445A5DB4-B4BA-67F1-2329-8060F2BD8A0C}"/>
              </a:ext>
            </a:extLst>
          </p:cNvPr>
          <p:cNvCxnSpPr>
            <a:cxnSpLocks/>
          </p:cNvCxnSpPr>
          <p:nvPr/>
        </p:nvCxnSpPr>
        <p:spPr>
          <a:xfrm flipV="1">
            <a:off x="4466962" y="4453480"/>
            <a:ext cx="5247651" cy="100388"/>
          </a:xfrm>
          <a:prstGeom prst="bent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C9E13F-9180-87D3-ED7B-AD13AAF5E1D4}"/>
              </a:ext>
            </a:extLst>
          </p:cNvPr>
          <p:cNvSpPr txBox="1"/>
          <p:nvPr/>
        </p:nvSpPr>
        <p:spPr>
          <a:xfrm>
            <a:off x="2707015" y="4392774"/>
            <a:ext cx="1759946" cy="300082"/>
          </a:xfrm>
          <a:prstGeom prst="rect">
            <a:avLst/>
          </a:prstGeom>
          <a:noFill/>
          <a:ln w="28575">
            <a:solidFill>
              <a:srgbClr val="FF0000"/>
            </a:solidFill>
          </a:ln>
        </p:spPr>
        <p:txBody>
          <a:bodyPr wrap="square">
            <a:spAutoFit/>
          </a:bodyPr>
          <a:lstStyle/>
          <a:p>
            <a:r>
              <a:rPr lang="lt-LT" sz="1350" dirty="0">
                <a:solidFill>
                  <a:srgbClr val="FF0000"/>
                </a:solidFill>
              </a:rPr>
              <a:t>ES</a:t>
            </a:r>
            <a:r>
              <a:rPr lang="lt-LT" sz="1350" dirty="0"/>
              <a:t> </a:t>
            </a:r>
            <a:r>
              <a:rPr lang="lt-LT" sz="1350" dirty="0">
                <a:solidFill>
                  <a:srgbClr val="FF0000"/>
                </a:solidFill>
              </a:rPr>
              <a:t>eksportuotojas</a:t>
            </a:r>
            <a:endParaRPr lang="en-US" sz="1350" dirty="0">
              <a:solidFill>
                <a:srgbClr val="FF0000"/>
              </a:solidFill>
            </a:endParaRPr>
          </a:p>
        </p:txBody>
      </p:sp>
      <p:cxnSp>
        <p:nvCxnSpPr>
          <p:cNvPr id="8" name="Jungtis: alkūninė 7">
            <a:extLst>
              <a:ext uri="{FF2B5EF4-FFF2-40B4-BE49-F238E27FC236}">
                <a16:creationId xmlns:a16="http://schemas.microsoft.com/office/drawing/2014/main" id="{E3F7A14C-15B4-9CFD-7500-AB650788ADC7}"/>
              </a:ext>
            </a:extLst>
          </p:cNvPr>
          <p:cNvCxnSpPr>
            <a:stCxn id="14" idx="3"/>
            <a:endCxn id="20" idx="1"/>
          </p:cNvCxnSpPr>
          <p:nvPr/>
        </p:nvCxnSpPr>
        <p:spPr>
          <a:xfrm flipV="1">
            <a:off x="4438962" y="2783236"/>
            <a:ext cx="1784819" cy="1032643"/>
          </a:xfrm>
          <a:prstGeom prst="bent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Jungtis: alkūninė 16">
            <a:extLst>
              <a:ext uri="{FF2B5EF4-FFF2-40B4-BE49-F238E27FC236}">
                <a16:creationId xmlns:a16="http://schemas.microsoft.com/office/drawing/2014/main" id="{B7A98B53-A8BF-4E0E-C11C-F4F4882B5699}"/>
              </a:ext>
            </a:extLst>
          </p:cNvPr>
          <p:cNvCxnSpPr>
            <a:stCxn id="18" idx="1"/>
          </p:cNvCxnSpPr>
          <p:nvPr/>
        </p:nvCxnSpPr>
        <p:spPr>
          <a:xfrm rot="10800000" flipV="1">
            <a:off x="7293923" y="1620488"/>
            <a:ext cx="82964" cy="999589"/>
          </a:xfrm>
          <a:prstGeom prst="bentConnector2">
            <a:avLst/>
          </a:prstGeom>
          <a:ln w="571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Jungtis: alkūninė 29">
            <a:extLst>
              <a:ext uri="{FF2B5EF4-FFF2-40B4-BE49-F238E27FC236}">
                <a16:creationId xmlns:a16="http://schemas.microsoft.com/office/drawing/2014/main" id="{F98F716A-8381-054E-7E45-ACECD5F45BDE}"/>
              </a:ext>
            </a:extLst>
          </p:cNvPr>
          <p:cNvCxnSpPr>
            <a:cxnSpLocks/>
          </p:cNvCxnSpPr>
          <p:nvPr/>
        </p:nvCxnSpPr>
        <p:spPr>
          <a:xfrm rot="10800000" flipV="1">
            <a:off x="4466963" y="4150136"/>
            <a:ext cx="4830289" cy="242636"/>
          </a:xfrm>
          <a:prstGeom prst="bentConnector3">
            <a:avLst/>
          </a:prstGeom>
          <a:ln w="571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5" name="Jungtis: alkūninė 1024">
            <a:extLst>
              <a:ext uri="{FF2B5EF4-FFF2-40B4-BE49-F238E27FC236}">
                <a16:creationId xmlns:a16="http://schemas.microsoft.com/office/drawing/2014/main" id="{90980C25-BECC-07BD-36C0-ECE0BF1E08BB}"/>
              </a:ext>
            </a:extLst>
          </p:cNvPr>
          <p:cNvCxnSpPr>
            <a:cxnSpLocks/>
            <a:stCxn id="20" idx="0"/>
          </p:cNvCxnSpPr>
          <p:nvPr/>
        </p:nvCxnSpPr>
        <p:spPr>
          <a:xfrm rot="16200000" flipV="1">
            <a:off x="6229509" y="2103851"/>
            <a:ext cx="1053924" cy="4763"/>
          </a:xfrm>
          <a:prstGeom prst="bentConnector3">
            <a:avLst/>
          </a:prstGeom>
          <a:ln w="571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28" name="Jungtis: alkūninė 1027">
            <a:extLst>
              <a:ext uri="{FF2B5EF4-FFF2-40B4-BE49-F238E27FC236}">
                <a16:creationId xmlns:a16="http://schemas.microsoft.com/office/drawing/2014/main" id="{656B7AE7-EDD0-5F04-8448-A9F2F7C6C18D}"/>
              </a:ext>
            </a:extLst>
          </p:cNvPr>
          <p:cNvCxnSpPr>
            <a:stCxn id="20" idx="2"/>
          </p:cNvCxnSpPr>
          <p:nvPr/>
        </p:nvCxnSpPr>
        <p:spPr>
          <a:xfrm rot="5400000">
            <a:off x="5111399" y="2279343"/>
            <a:ext cx="993521" cy="2301389"/>
          </a:xfrm>
          <a:prstGeom prst="bentConnector2">
            <a:avLst/>
          </a:prstGeom>
          <a:ln w="5715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9" name="Jungtis: alkūninė 1038">
            <a:extLst>
              <a:ext uri="{FF2B5EF4-FFF2-40B4-BE49-F238E27FC236}">
                <a16:creationId xmlns:a16="http://schemas.microsoft.com/office/drawing/2014/main" id="{A7D9DCC6-0BC3-D843-7593-8C1E0E40DBC9}"/>
              </a:ext>
            </a:extLst>
          </p:cNvPr>
          <p:cNvCxnSpPr>
            <a:cxnSpLocks/>
            <a:stCxn id="1038" idx="1"/>
          </p:cNvCxnSpPr>
          <p:nvPr/>
        </p:nvCxnSpPr>
        <p:spPr>
          <a:xfrm rot="10800000" flipH="1" flipV="1">
            <a:off x="5198909" y="1336498"/>
            <a:ext cx="2948958" cy="2219593"/>
          </a:xfrm>
          <a:prstGeom prst="bentConnector3">
            <a:avLst>
              <a:gd name="adj1" fmla="val -5814"/>
            </a:avLst>
          </a:prstGeom>
          <a:ln w="571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 name="Pavadinimas 3">
            <a:extLst>
              <a:ext uri="{FF2B5EF4-FFF2-40B4-BE49-F238E27FC236}">
                <a16:creationId xmlns:a16="http://schemas.microsoft.com/office/drawing/2014/main" id="{3BFC0A91-F16E-8BBB-7066-0D83AD63F069}"/>
              </a:ext>
            </a:extLst>
          </p:cNvPr>
          <p:cNvSpPr>
            <a:spLocks noGrp="1"/>
          </p:cNvSpPr>
          <p:nvPr>
            <p:ph type="title"/>
          </p:nvPr>
        </p:nvSpPr>
        <p:spPr>
          <a:xfrm>
            <a:off x="2786581" y="-99958"/>
            <a:ext cx="5177441" cy="1325563"/>
          </a:xfrm>
        </p:spPr>
        <p:txBody>
          <a:bodyPr/>
          <a:lstStyle/>
          <a:p>
            <a:r>
              <a:rPr lang="lt-LT" sz="3200" dirty="0"/>
              <a:t>Eksportas iš ES</a:t>
            </a:r>
          </a:p>
        </p:txBody>
      </p:sp>
    </p:spTree>
    <p:extLst>
      <p:ext uri="{BB962C8B-B14F-4D97-AF65-F5344CB8AC3E}">
        <p14:creationId xmlns:p14="http://schemas.microsoft.com/office/powerpoint/2010/main" val="594435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842" y="339096"/>
            <a:ext cx="7661108" cy="387893"/>
          </a:xfrm>
        </p:spPr>
        <p:txBody>
          <a:bodyPr>
            <a:normAutofit fontScale="90000"/>
          </a:bodyPr>
          <a:lstStyle/>
          <a:p>
            <a:r>
              <a:rPr lang="lt-LT" dirty="0"/>
              <a:t>Duomenys/Statistika 2021</a:t>
            </a:r>
          </a:p>
        </p:txBody>
      </p:sp>
      <p:sp>
        <p:nvSpPr>
          <p:cNvPr id="3" name="Content Placeholder 2"/>
          <p:cNvSpPr>
            <a:spLocks noGrp="1"/>
          </p:cNvSpPr>
          <p:nvPr>
            <p:ph idx="1"/>
          </p:nvPr>
        </p:nvSpPr>
        <p:spPr>
          <a:xfrm>
            <a:off x="1963154" y="1735556"/>
            <a:ext cx="8076197" cy="3772444"/>
          </a:xfrm>
        </p:spPr>
        <p:txBody>
          <a:bodyPr/>
          <a:lstStyle/>
          <a:p>
            <a:r>
              <a:rPr lang="lt-LT" dirty="0"/>
              <a:t>Importo  - </a:t>
            </a:r>
            <a:r>
              <a:rPr lang="lt-LT" sz="1800" dirty="0">
                <a:latin typeface="Times New Roman" panose="02020603050405020304" pitchFamily="18" charset="0"/>
                <a:ea typeface="Times New Roman" panose="02020603050405020304" pitchFamily="18" charset="0"/>
              </a:rPr>
              <a:t>509 363 </a:t>
            </a:r>
            <a:r>
              <a:rPr lang="lt-LT" dirty="0"/>
              <a:t>muitinės deklaracijos, (2021)</a:t>
            </a:r>
          </a:p>
          <a:p>
            <a:r>
              <a:rPr lang="lt-LT" dirty="0">
                <a:solidFill>
                  <a:srgbClr val="FF0000"/>
                </a:solidFill>
              </a:rPr>
              <a:t>Eksporto </a:t>
            </a:r>
            <a:r>
              <a:rPr lang="lt-LT" dirty="0"/>
              <a:t>– </a:t>
            </a:r>
            <a:r>
              <a:rPr lang="lt-LT" sz="1800" dirty="0">
                <a:latin typeface="Times New Roman" panose="02020603050405020304" pitchFamily="18" charset="0"/>
                <a:ea typeface="Times New Roman" panose="02020603050405020304" pitchFamily="18" charset="0"/>
              </a:rPr>
              <a:t>1 474 698 </a:t>
            </a:r>
            <a:r>
              <a:rPr lang="lt-LT" dirty="0"/>
              <a:t>muitinės deklaracijos,(2021)</a:t>
            </a:r>
          </a:p>
          <a:p>
            <a:r>
              <a:rPr lang="lt-LT" dirty="0"/>
              <a:t>Tranzito -  </a:t>
            </a:r>
            <a:r>
              <a:rPr lang="lt-LT" sz="1800" dirty="0">
                <a:latin typeface="Times New Roman" panose="02020603050405020304" pitchFamily="18" charset="0"/>
                <a:ea typeface="Times New Roman" panose="02020603050405020304" pitchFamily="18" charset="0"/>
              </a:rPr>
              <a:t>1 068 360 </a:t>
            </a:r>
            <a:r>
              <a:rPr lang="lt-LT" dirty="0"/>
              <a:t>muitinės deklaracijos,(2021)</a:t>
            </a:r>
          </a:p>
          <a:p>
            <a:pPr marL="0" indent="0">
              <a:buNone/>
            </a:pPr>
            <a:endParaRPr lang="lt-LT" dirty="0"/>
          </a:p>
          <a:p>
            <a:r>
              <a:rPr lang="lt-LT" dirty="0"/>
              <a:t>Kiek eksportuotų prekių su virtualiu kodu Y901 ?</a:t>
            </a:r>
          </a:p>
          <a:p>
            <a:pPr lvl="1"/>
            <a:r>
              <a:rPr lang="lt-LT" dirty="0"/>
              <a:t>(Y901 kodas įrašomas muitinės deklaraciją tuomet, kai KN prekės kodas (</a:t>
            </a:r>
            <a:r>
              <a:rPr lang="lt-LT" sz="1050" dirty="0"/>
              <a:t>pvz. 8517 76 10</a:t>
            </a:r>
            <a:r>
              <a:rPr lang="lt-LT" dirty="0"/>
              <a:t>) nurodo, kad prekė </a:t>
            </a:r>
            <a:r>
              <a:rPr lang="lt-LT" dirty="0">
                <a:solidFill>
                  <a:srgbClr val="FF0000"/>
                </a:solidFill>
              </a:rPr>
              <a:t>gali būti</a:t>
            </a:r>
            <a:r>
              <a:rPr lang="lt-LT" dirty="0"/>
              <a:t> dvejopos paskirties)</a:t>
            </a:r>
          </a:p>
          <a:p>
            <a:endParaRPr lang="lt-LT" dirty="0"/>
          </a:p>
        </p:txBody>
      </p:sp>
    </p:spTree>
    <p:extLst>
      <p:ext uri="{BB962C8B-B14F-4D97-AF65-F5344CB8AC3E}">
        <p14:creationId xmlns:p14="http://schemas.microsoft.com/office/powerpoint/2010/main" val="1334956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3600" y="97491"/>
            <a:ext cx="7711598" cy="946509"/>
          </a:xfrm>
        </p:spPr>
        <p:txBody>
          <a:bodyPr>
            <a:normAutofit fontScale="90000"/>
          </a:bodyPr>
          <a:lstStyle/>
          <a:p>
            <a:r>
              <a:rPr lang="lt-LT" dirty="0"/>
              <a:t>Y901 </a:t>
            </a:r>
            <a:r>
              <a:rPr lang="lt-LT" sz="2025" dirty="0"/>
              <a:t>(2022 m. iki lapkričio 25 d.)</a:t>
            </a:r>
            <a:br>
              <a:rPr lang="lt-LT" sz="2025" dirty="0"/>
            </a:br>
            <a:r>
              <a:rPr lang="lt-LT" sz="2025" dirty="0">
                <a:solidFill>
                  <a:srgbClr val="FF0000"/>
                </a:solidFill>
              </a:rPr>
              <a:t>„Galimai dvejopos paskirties prekė“		</a:t>
            </a:r>
            <a:r>
              <a:rPr lang="lt-LT" sz="3000" dirty="0">
                <a:solidFill>
                  <a:srgbClr val="FF0000"/>
                </a:solidFill>
              </a:rPr>
              <a:t> Rusijos Federacija</a:t>
            </a:r>
            <a:br>
              <a:rPr lang="lt-LT" sz="2025" dirty="0"/>
            </a:br>
            <a:endParaRPr lang="lt-LT" sz="2025" dirty="0"/>
          </a:p>
        </p:txBody>
      </p:sp>
      <p:sp>
        <p:nvSpPr>
          <p:cNvPr id="3" name="Content Placeholder 2"/>
          <p:cNvSpPr>
            <a:spLocks noGrp="1"/>
          </p:cNvSpPr>
          <p:nvPr>
            <p:ph idx="1"/>
          </p:nvPr>
        </p:nvSpPr>
        <p:spPr>
          <a:xfrm>
            <a:off x="1406769" y="1823410"/>
            <a:ext cx="4480803" cy="3842744"/>
          </a:xfrm>
        </p:spPr>
        <p:txBody>
          <a:bodyPr>
            <a:normAutofit fontScale="85000" lnSpcReduction="20000"/>
          </a:bodyPr>
          <a:lstStyle/>
          <a:p>
            <a:r>
              <a:rPr lang="lt-LT" sz="2700" dirty="0"/>
              <a:t>2021 m. su virtualiu kodu Y901</a:t>
            </a:r>
          </a:p>
          <a:p>
            <a:pPr lvl="1"/>
            <a:r>
              <a:rPr lang="lt-LT" sz="2700" dirty="0">
                <a:solidFill>
                  <a:srgbClr val="FF0000"/>
                </a:solidFill>
              </a:rPr>
              <a:t>1 048 576 </a:t>
            </a:r>
            <a:r>
              <a:rPr lang="lt-LT" sz="2700" dirty="0"/>
              <a:t>prekės eksporto procedūrai deklaruotos Lietuvos Respublikoje</a:t>
            </a:r>
          </a:p>
          <a:p>
            <a:pPr lvl="2"/>
            <a:r>
              <a:rPr lang="lt-LT" dirty="0"/>
              <a:t>Iš jų – tik </a:t>
            </a:r>
            <a:r>
              <a:rPr lang="lt-LT" dirty="0">
                <a:solidFill>
                  <a:srgbClr val="FF0000"/>
                </a:solidFill>
              </a:rPr>
              <a:t>113 519 </a:t>
            </a:r>
            <a:r>
              <a:rPr lang="lt-LT" dirty="0"/>
              <a:t>prekės, kai deklaravo siuntėjas registruotas  </a:t>
            </a:r>
            <a:r>
              <a:rPr lang="lt-LT" dirty="0">
                <a:solidFill>
                  <a:srgbClr val="FF0000"/>
                </a:solidFill>
              </a:rPr>
              <a:t>LR </a:t>
            </a:r>
            <a:r>
              <a:rPr lang="lt-LT" dirty="0"/>
              <a:t>(deklarantai/tarpininkai/eksportuotojai) – tai  sudaro </a:t>
            </a:r>
            <a:r>
              <a:rPr lang="lt-LT" dirty="0">
                <a:solidFill>
                  <a:srgbClr val="FF0000"/>
                </a:solidFill>
              </a:rPr>
              <a:t>10.82</a:t>
            </a:r>
            <a:r>
              <a:rPr lang="lt-LT" dirty="0"/>
              <a:t> </a:t>
            </a:r>
            <a:r>
              <a:rPr lang="en-US" dirty="0"/>
              <a:t>% </a:t>
            </a:r>
            <a:r>
              <a:rPr lang="lt-LT" dirty="0"/>
              <a:t>nuo viso eksporto</a:t>
            </a:r>
          </a:p>
          <a:p>
            <a:pPr lvl="3"/>
            <a:r>
              <a:rPr lang="lt-LT" dirty="0"/>
              <a:t>Iš jų tik </a:t>
            </a:r>
            <a:r>
              <a:rPr lang="lt-LT" dirty="0">
                <a:solidFill>
                  <a:srgbClr val="FF0000"/>
                </a:solidFill>
              </a:rPr>
              <a:t>LR </a:t>
            </a:r>
            <a:r>
              <a:rPr lang="lt-LT" dirty="0"/>
              <a:t>eksportuotojai (gamintojai) </a:t>
            </a:r>
            <a:r>
              <a:rPr lang="lt-LT" dirty="0">
                <a:solidFill>
                  <a:srgbClr val="FF0000"/>
                </a:solidFill>
              </a:rPr>
              <a:t>61 287</a:t>
            </a:r>
            <a:r>
              <a:rPr lang="lt-LT" dirty="0"/>
              <a:t>, nuo visų LR pateiktų deklaracijų sudaro </a:t>
            </a:r>
            <a:r>
              <a:rPr lang="lt-LT" dirty="0">
                <a:solidFill>
                  <a:srgbClr val="FF0000"/>
                </a:solidFill>
              </a:rPr>
              <a:t>5.8</a:t>
            </a:r>
            <a:r>
              <a:rPr lang="en-US" dirty="0">
                <a:solidFill>
                  <a:srgbClr val="FF0000"/>
                </a:solidFill>
              </a:rPr>
              <a:t> %</a:t>
            </a:r>
            <a:r>
              <a:rPr lang="en-US" dirty="0"/>
              <a:t> </a:t>
            </a:r>
            <a:endParaRPr lang="lt-LT" sz="2700" dirty="0"/>
          </a:p>
          <a:p>
            <a:pPr lvl="1"/>
            <a:r>
              <a:rPr lang="lt-LT" sz="2700" dirty="0">
                <a:solidFill>
                  <a:srgbClr val="FF0000"/>
                </a:solidFill>
              </a:rPr>
              <a:t>89.18</a:t>
            </a:r>
            <a:r>
              <a:rPr lang="en-US" sz="2700" dirty="0"/>
              <a:t> %</a:t>
            </a:r>
            <a:r>
              <a:rPr lang="lt-LT" sz="2700" dirty="0"/>
              <a:t> ES šalių narių eksportuotos prekės per LR teritoriją</a:t>
            </a:r>
          </a:p>
        </p:txBody>
      </p:sp>
      <p:sp>
        <p:nvSpPr>
          <p:cNvPr id="4" name="Content Placeholder 2">
            <a:extLst>
              <a:ext uri="{FF2B5EF4-FFF2-40B4-BE49-F238E27FC236}">
                <a16:creationId xmlns:a16="http://schemas.microsoft.com/office/drawing/2014/main" id="{E222844E-6584-AA60-B979-4F263A48A21D}"/>
              </a:ext>
            </a:extLst>
          </p:cNvPr>
          <p:cNvSpPr txBox="1">
            <a:spLocks/>
          </p:cNvSpPr>
          <p:nvPr/>
        </p:nvSpPr>
        <p:spPr>
          <a:xfrm>
            <a:off x="5970954" y="1823410"/>
            <a:ext cx="4381041" cy="4014682"/>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700" dirty="0"/>
              <a:t>2022 m. su virtualiu kodu Y901</a:t>
            </a:r>
          </a:p>
          <a:p>
            <a:pPr lvl="1"/>
            <a:r>
              <a:rPr lang="lt-LT" sz="2700" dirty="0">
                <a:solidFill>
                  <a:srgbClr val="FF0000"/>
                </a:solidFill>
              </a:rPr>
              <a:t>225 653</a:t>
            </a:r>
            <a:r>
              <a:rPr lang="lt-LT" sz="2700" dirty="0"/>
              <a:t> prekės eksporto procedūrai deklaruotos Lietuvos Respublikoje</a:t>
            </a:r>
          </a:p>
          <a:p>
            <a:pPr lvl="2"/>
            <a:r>
              <a:rPr lang="lt-LT" sz="1500" dirty="0"/>
              <a:t>Iš jų – tik </a:t>
            </a:r>
            <a:r>
              <a:rPr lang="lt-LT" sz="1500" dirty="0">
                <a:solidFill>
                  <a:srgbClr val="FF0000"/>
                </a:solidFill>
              </a:rPr>
              <a:t>14 733 </a:t>
            </a:r>
            <a:r>
              <a:rPr lang="lt-LT" sz="1500" dirty="0"/>
              <a:t>prekės, kai deklaravo siuntėjas registruotas  </a:t>
            </a:r>
            <a:r>
              <a:rPr lang="lt-LT" sz="1500" dirty="0">
                <a:solidFill>
                  <a:srgbClr val="FF0000"/>
                </a:solidFill>
              </a:rPr>
              <a:t>LR </a:t>
            </a:r>
            <a:r>
              <a:rPr lang="lt-LT" sz="1500" dirty="0"/>
              <a:t>(deklarantai/tarpininkai/eksportuotojai) – tai  sudaro </a:t>
            </a:r>
            <a:r>
              <a:rPr lang="lt-LT" sz="1500" dirty="0">
                <a:solidFill>
                  <a:srgbClr val="FF0000"/>
                </a:solidFill>
              </a:rPr>
              <a:t>6,53</a:t>
            </a:r>
            <a:r>
              <a:rPr lang="lt-LT" sz="1500" dirty="0"/>
              <a:t> </a:t>
            </a:r>
            <a:r>
              <a:rPr lang="en-US" sz="1500" dirty="0"/>
              <a:t>% </a:t>
            </a:r>
            <a:r>
              <a:rPr lang="lt-LT" sz="1500" dirty="0"/>
              <a:t>nuo viso eksporto</a:t>
            </a:r>
          </a:p>
          <a:p>
            <a:pPr lvl="3"/>
            <a:r>
              <a:rPr lang="lt-LT" sz="1350" dirty="0"/>
              <a:t>Iš jų tik </a:t>
            </a:r>
            <a:r>
              <a:rPr lang="lt-LT" sz="1350" dirty="0">
                <a:solidFill>
                  <a:srgbClr val="FF0000"/>
                </a:solidFill>
              </a:rPr>
              <a:t>LR </a:t>
            </a:r>
            <a:r>
              <a:rPr lang="lt-LT" sz="1350" dirty="0"/>
              <a:t>eksportuotojai (gamintojai) </a:t>
            </a:r>
            <a:r>
              <a:rPr lang="lt-LT" sz="1350" dirty="0">
                <a:solidFill>
                  <a:srgbClr val="FF0000"/>
                </a:solidFill>
              </a:rPr>
              <a:t>3191,</a:t>
            </a:r>
            <a:r>
              <a:rPr lang="lt-LT" sz="1350" dirty="0"/>
              <a:t> nuo visų LR pateiktų deklaracijų sudaro </a:t>
            </a:r>
            <a:r>
              <a:rPr lang="lt-LT" sz="1350" dirty="0">
                <a:solidFill>
                  <a:srgbClr val="FF0000"/>
                </a:solidFill>
              </a:rPr>
              <a:t>21,66</a:t>
            </a:r>
            <a:r>
              <a:rPr lang="en-US" sz="1350" dirty="0">
                <a:solidFill>
                  <a:srgbClr val="FF0000"/>
                </a:solidFill>
              </a:rPr>
              <a:t> % </a:t>
            </a:r>
            <a:r>
              <a:rPr lang="lt-LT" sz="1350" dirty="0"/>
              <a:t>(nuo viso eksporto </a:t>
            </a:r>
            <a:r>
              <a:rPr lang="lt-LT" sz="1350" dirty="0">
                <a:solidFill>
                  <a:srgbClr val="FF0000"/>
                </a:solidFill>
              </a:rPr>
              <a:t>1.41</a:t>
            </a:r>
            <a:r>
              <a:rPr lang="en-US" sz="1350" dirty="0">
                <a:solidFill>
                  <a:srgbClr val="FF0000"/>
                </a:solidFill>
              </a:rPr>
              <a:t>%</a:t>
            </a:r>
            <a:r>
              <a:rPr lang="lt-LT" sz="1350" dirty="0">
                <a:solidFill>
                  <a:srgbClr val="FF0000"/>
                </a:solidFill>
              </a:rPr>
              <a:t>)</a:t>
            </a:r>
          </a:p>
          <a:p>
            <a:pPr lvl="1"/>
            <a:r>
              <a:rPr lang="lt-LT" sz="2700" dirty="0">
                <a:solidFill>
                  <a:srgbClr val="FF0000"/>
                </a:solidFill>
              </a:rPr>
              <a:t>93,47</a:t>
            </a:r>
            <a:r>
              <a:rPr lang="en-US" sz="2700" dirty="0">
                <a:solidFill>
                  <a:srgbClr val="FF0000"/>
                </a:solidFill>
              </a:rPr>
              <a:t> </a:t>
            </a:r>
            <a:r>
              <a:rPr lang="en-US" sz="2700" dirty="0"/>
              <a:t>%</a:t>
            </a:r>
            <a:r>
              <a:rPr lang="lt-LT" sz="2700" dirty="0"/>
              <a:t> ES šalių narių eksportuotos prekės per LR teritoriją</a:t>
            </a:r>
          </a:p>
        </p:txBody>
      </p:sp>
    </p:spTree>
    <p:extLst>
      <p:ext uri="{BB962C8B-B14F-4D97-AF65-F5344CB8AC3E}">
        <p14:creationId xmlns:p14="http://schemas.microsoft.com/office/powerpoint/2010/main" val="3915558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122" y="140691"/>
            <a:ext cx="7649076" cy="795196"/>
          </a:xfrm>
        </p:spPr>
        <p:txBody>
          <a:bodyPr>
            <a:normAutofit fontScale="90000"/>
          </a:bodyPr>
          <a:lstStyle/>
          <a:p>
            <a:r>
              <a:rPr lang="lt-LT" dirty="0"/>
              <a:t>Y901 </a:t>
            </a:r>
            <a:r>
              <a:rPr lang="lt-LT" sz="2025" dirty="0"/>
              <a:t>(2022 m. iki lapkričio 25 d.)</a:t>
            </a:r>
            <a:br>
              <a:rPr lang="lt-LT" sz="2025" dirty="0"/>
            </a:br>
            <a:r>
              <a:rPr lang="lt-LT" sz="2025" dirty="0">
                <a:solidFill>
                  <a:srgbClr val="FF0000"/>
                </a:solidFill>
              </a:rPr>
              <a:t>„Galimai dvejopos paskirties prekė“		Baltarusijos Respublika	</a:t>
            </a:r>
            <a:endParaRPr lang="lt-LT" sz="2025" dirty="0"/>
          </a:p>
        </p:txBody>
      </p:sp>
      <p:sp>
        <p:nvSpPr>
          <p:cNvPr id="4" name="Content Placeholder 2">
            <a:extLst>
              <a:ext uri="{FF2B5EF4-FFF2-40B4-BE49-F238E27FC236}">
                <a16:creationId xmlns:a16="http://schemas.microsoft.com/office/drawing/2014/main" id="{E222844E-6584-AA60-B979-4F263A48A21D}"/>
              </a:ext>
            </a:extLst>
          </p:cNvPr>
          <p:cNvSpPr txBox="1">
            <a:spLocks/>
          </p:cNvSpPr>
          <p:nvPr/>
        </p:nvSpPr>
        <p:spPr>
          <a:xfrm>
            <a:off x="1180123" y="1391622"/>
            <a:ext cx="10191262" cy="389157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z="2700" dirty="0"/>
              <a:t>2022 m. su virtualiu kodu Y901</a:t>
            </a:r>
          </a:p>
          <a:p>
            <a:pPr lvl="1"/>
            <a:r>
              <a:rPr lang="lt-LT" sz="2700" dirty="0">
                <a:solidFill>
                  <a:srgbClr val="FF0000"/>
                </a:solidFill>
              </a:rPr>
              <a:t>40 342 </a:t>
            </a:r>
            <a:r>
              <a:rPr lang="lt-LT" sz="2700" dirty="0"/>
              <a:t>prekės eksporto procedūrai deklaruotos Lietuvos Respublikoje</a:t>
            </a:r>
          </a:p>
          <a:p>
            <a:pPr lvl="2"/>
            <a:r>
              <a:rPr lang="lt-LT" sz="1500" dirty="0"/>
              <a:t>Iš jų – tik </a:t>
            </a:r>
            <a:r>
              <a:rPr lang="lt-LT" sz="1500" dirty="0">
                <a:solidFill>
                  <a:srgbClr val="FF0000"/>
                </a:solidFill>
              </a:rPr>
              <a:t>6048 </a:t>
            </a:r>
            <a:r>
              <a:rPr lang="lt-LT" sz="1500" dirty="0"/>
              <a:t>prekės, kai deklaravo siuntėjas registruotas  </a:t>
            </a:r>
            <a:r>
              <a:rPr lang="lt-LT" sz="1500" dirty="0">
                <a:solidFill>
                  <a:srgbClr val="FF0000"/>
                </a:solidFill>
              </a:rPr>
              <a:t>LR </a:t>
            </a:r>
            <a:r>
              <a:rPr lang="lt-LT" sz="1500" dirty="0"/>
              <a:t>(deklarantai/tarpininkai/eksportuotojai) – tai  sudaro </a:t>
            </a:r>
            <a:r>
              <a:rPr lang="lt-LT" sz="1500" dirty="0">
                <a:solidFill>
                  <a:srgbClr val="FF0000"/>
                </a:solidFill>
              </a:rPr>
              <a:t>14.99</a:t>
            </a:r>
            <a:r>
              <a:rPr lang="lt-LT" sz="1500" dirty="0"/>
              <a:t> </a:t>
            </a:r>
            <a:r>
              <a:rPr lang="en-US" sz="1500" dirty="0"/>
              <a:t>% </a:t>
            </a:r>
            <a:r>
              <a:rPr lang="lt-LT" sz="1500" dirty="0"/>
              <a:t>nuo viso eksporto</a:t>
            </a:r>
          </a:p>
          <a:p>
            <a:pPr lvl="3"/>
            <a:r>
              <a:rPr lang="lt-LT" sz="1350" dirty="0"/>
              <a:t>Iš jų tik </a:t>
            </a:r>
            <a:r>
              <a:rPr lang="lt-LT" sz="1350" dirty="0">
                <a:solidFill>
                  <a:srgbClr val="FF0000"/>
                </a:solidFill>
              </a:rPr>
              <a:t>LR </a:t>
            </a:r>
            <a:r>
              <a:rPr lang="lt-LT" sz="1350" dirty="0"/>
              <a:t>eksportuotojai (gamintojai) </a:t>
            </a:r>
            <a:r>
              <a:rPr lang="lt-LT" sz="1350" dirty="0">
                <a:solidFill>
                  <a:srgbClr val="FF0000"/>
                </a:solidFill>
              </a:rPr>
              <a:t>1148,</a:t>
            </a:r>
            <a:r>
              <a:rPr lang="lt-LT" sz="1350" dirty="0"/>
              <a:t> nuo visų LR pateiktų deklaracijų sudaro </a:t>
            </a:r>
            <a:r>
              <a:rPr lang="lt-LT" sz="1350" dirty="0">
                <a:solidFill>
                  <a:srgbClr val="FF0000"/>
                </a:solidFill>
              </a:rPr>
              <a:t>18,98</a:t>
            </a:r>
            <a:r>
              <a:rPr lang="en-US" sz="1350" dirty="0">
                <a:solidFill>
                  <a:srgbClr val="FF0000"/>
                </a:solidFill>
              </a:rPr>
              <a:t> %</a:t>
            </a:r>
            <a:r>
              <a:rPr lang="en-US" sz="1350" dirty="0"/>
              <a:t> </a:t>
            </a:r>
            <a:r>
              <a:rPr lang="lt-LT" sz="1350" dirty="0"/>
              <a:t>(nuo viso eksporto </a:t>
            </a:r>
            <a:r>
              <a:rPr lang="lt-LT" sz="1350" dirty="0">
                <a:solidFill>
                  <a:srgbClr val="FF0000"/>
                </a:solidFill>
              </a:rPr>
              <a:t>2.85</a:t>
            </a:r>
            <a:r>
              <a:rPr lang="en-US" sz="1350" dirty="0">
                <a:solidFill>
                  <a:srgbClr val="FF0000"/>
                </a:solidFill>
              </a:rPr>
              <a:t>%</a:t>
            </a:r>
            <a:r>
              <a:rPr lang="lt-LT" sz="1350" dirty="0">
                <a:solidFill>
                  <a:srgbClr val="FF0000"/>
                </a:solidFill>
              </a:rPr>
              <a:t>)</a:t>
            </a:r>
          </a:p>
          <a:p>
            <a:pPr lvl="1"/>
            <a:r>
              <a:rPr lang="lt-LT" sz="2700" dirty="0"/>
              <a:t>85,01</a:t>
            </a:r>
            <a:r>
              <a:rPr lang="en-US" sz="2700" dirty="0"/>
              <a:t> %</a:t>
            </a:r>
            <a:r>
              <a:rPr lang="lt-LT" sz="2700" dirty="0"/>
              <a:t> ES šalių narių eksportuotos prekės per LR teritoriją</a:t>
            </a:r>
          </a:p>
        </p:txBody>
      </p:sp>
    </p:spTree>
    <p:extLst>
      <p:ext uri="{BB962C8B-B14F-4D97-AF65-F5344CB8AC3E}">
        <p14:creationId xmlns:p14="http://schemas.microsoft.com/office/powerpoint/2010/main" val="2024211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8D2B22C-DCA4-7A6A-C61B-C590D6CEA399}"/>
              </a:ext>
            </a:extLst>
          </p:cNvPr>
          <p:cNvSpPr>
            <a:spLocks noGrp="1"/>
          </p:cNvSpPr>
          <p:nvPr>
            <p:ph type="title"/>
          </p:nvPr>
        </p:nvSpPr>
        <p:spPr>
          <a:xfrm>
            <a:off x="2597450" y="51760"/>
            <a:ext cx="6997101" cy="836764"/>
          </a:xfrm>
        </p:spPr>
        <p:txBody>
          <a:bodyPr/>
          <a:lstStyle/>
          <a:p>
            <a:r>
              <a:rPr lang="lt-LT" dirty="0"/>
              <a:t>Augantis eksportas „Y901“</a:t>
            </a:r>
          </a:p>
        </p:txBody>
      </p:sp>
      <p:pic>
        <p:nvPicPr>
          <p:cNvPr id="5" name="Turinio vietos rezervavimo ženklas 4">
            <a:extLst>
              <a:ext uri="{FF2B5EF4-FFF2-40B4-BE49-F238E27FC236}">
                <a16:creationId xmlns:a16="http://schemas.microsoft.com/office/drawing/2014/main" id="{772F3BA7-622E-4C12-E99A-19F8C559F1C9}"/>
              </a:ext>
            </a:extLst>
          </p:cNvPr>
          <p:cNvPicPr>
            <a:picLocks noGrp="1" noChangeAspect="1"/>
          </p:cNvPicPr>
          <p:nvPr>
            <p:ph idx="1"/>
          </p:nvPr>
        </p:nvPicPr>
        <p:blipFill rotWithShape="1">
          <a:blip r:embed="rId2"/>
          <a:srcRect l="30374" t="25647" r="30039" b="37281"/>
          <a:stretch/>
        </p:blipFill>
        <p:spPr>
          <a:xfrm>
            <a:off x="2067464" y="1233580"/>
            <a:ext cx="8238227" cy="4295953"/>
          </a:xfrm>
          <a:ln>
            <a:solidFill>
              <a:srgbClr val="0000FF"/>
            </a:solidFill>
          </a:ln>
        </p:spPr>
      </p:pic>
    </p:spTree>
    <p:extLst>
      <p:ext uri="{BB962C8B-B14F-4D97-AF65-F5344CB8AC3E}">
        <p14:creationId xmlns:p14="http://schemas.microsoft.com/office/powerpoint/2010/main" val="3722456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pPr algn="ctr"/>
            <a:r>
              <a:rPr lang="lt-LT" dirty="0"/>
              <a:t>Ačiū už dėmesį</a:t>
            </a:r>
          </a:p>
          <a:p>
            <a:pPr algn="ctr"/>
            <a:r>
              <a:rPr lang="lt-LT" dirty="0"/>
              <a:t>Klausymai, komentarai</a:t>
            </a:r>
          </a:p>
        </p:txBody>
      </p:sp>
    </p:spTree>
    <p:extLst>
      <p:ext uri="{BB962C8B-B14F-4D97-AF65-F5344CB8AC3E}">
        <p14:creationId xmlns:p14="http://schemas.microsoft.com/office/powerpoint/2010/main" val="277081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72687DA-170C-2800-765A-E175CBCE882E}"/>
              </a:ext>
            </a:extLst>
          </p:cNvPr>
          <p:cNvSpPr>
            <a:spLocks noGrp="1"/>
          </p:cNvSpPr>
          <p:nvPr>
            <p:ph type="title"/>
          </p:nvPr>
        </p:nvSpPr>
        <p:spPr/>
        <p:txBody>
          <a:bodyPr/>
          <a:lstStyle/>
          <a:p>
            <a:r>
              <a:rPr lang="lt-LT" dirty="0"/>
              <a:t>Sąvokos 833/2014 </a:t>
            </a:r>
            <a:r>
              <a:rPr lang="lt-LT" dirty="0">
                <a:solidFill>
                  <a:srgbClr val="FF0000"/>
                </a:solidFill>
              </a:rPr>
              <a:t>DRAUDŽIAMA</a:t>
            </a:r>
          </a:p>
        </p:txBody>
      </p:sp>
      <p:sp>
        <p:nvSpPr>
          <p:cNvPr id="3" name="Turinio vietos rezervavimo ženklas 2">
            <a:extLst>
              <a:ext uri="{FF2B5EF4-FFF2-40B4-BE49-F238E27FC236}">
                <a16:creationId xmlns:a16="http://schemas.microsoft.com/office/drawing/2014/main" id="{CC3A5788-A5C6-5597-5B5A-A863875B3DF2}"/>
              </a:ext>
            </a:extLst>
          </p:cNvPr>
          <p:cNvSpPr>
            <a:spLocks noGrp="1"/>
          </p:cNvSpPr>
          <p:nvPr>
            <p:ph idx="1"/>
          </p:nvPr>
        </p:nvSpPr>
        <p:spPr>
          <a:xfrm>
            <a:off x="0" y="1634153"/>
            <a:ext cx="3871452" cy="4486275"/>
          </a:xfrm>
        </p:spPr>
        <p:txBody>
          <a:bodyPr/>
          <a:lstStyle/>
          <a:p>
            <a:r>
              <a:rPr lang="lt-LT" dirty="0"/>
              <a:t>Muitinės sąvokos</a:t>
            </a:r>
          </a:p>
          <a:p>
            <a:pPr lvl="1"/>
            <a:r>
              <a:rPr lang="lt-LT" dirty="0"/>
              <a:t>Eksportas</a:t>
            </a:r>
          </a:p>
          <a:p>
            <a:pPr lvl="1"/>
            <a:r>
              <a:rPr lang="lt-LT" dirty="0"/>
              <a:t>Importas</a:t>
            </a:r>
          </a:p>
          <a:p>
            <a:pPr lvl="1"/>
            <a:r>
              <a:rPr lang="lt-LT" dirty="0"/>
              <a:t>Tranzitas (vežėjams)</a:t>
            </a:r>
          </a:p>
          <a:p>
            <a:pPr lvl="1"/>
            <a:endParaRPr lang="lt-LT" dirty="0"/>
          </a:p>
          <a:p>
            <a:pPr lvl="1"/>
            <a:endParaRPr lang="lt-LT" dirty="0"/>
          </a:p>
          <a:p>
            <a:pPr lvl="1"/>
            <a:r>
              <a:rPr lang="lt-LT" dirty="0"/>
              <a:t>Metalai</a:t>
            </a:r>
          </a:p>
          <a:p>
            <a:pPr lvl="2"/>
            <a:r>
              <a:rPr lang="lt-LT" dirty="0"/>
              <a:t>Ne tik iš RU bet jeigu </a:t>
            </a:r>
            <a:r>
              <a:rPr lang="lt-LT" dirty="0">
                <a:solidFill>
                  <a:srgbClr val="FF0000"/>
                </a:solidFill>
              </a:rPr>
              <a:t>kilmė</a:t>
            </a:r>
            <a:r>
              <a:rPr lang="lt-LT" dirty="0"/>
              <a:t> RU iš trečiųjų šalių</a:t>
            </a:r>
          </a:p>
          <a:p>
            <a:pPr lvl="2"/>
            <a:endParaRPr lang="lt-LT" dirty="0"/>
          </a:p>
        </p:txBody>
      </p:sp>
      <p:sp>
        <p:nvSpPr>
          <p:cNvPr id="4" name="Turinio vietos rezervavimo ženklas 2">
            <a:extLst>
              <a:ext uri="{FF2B5EF4-FFF2-40B4-BE49-F238E27FC236}">
                <a16:creationId xmlns:a16="http://schemas.microsoft.com/office/drawing/2014/main" id="{C48F8138-29B7-D5C4-E376-5F6A7C55FEBC}"/>
              </a:ext>
            </a:extLst>
          </p:cNvPr>
          <p:cNvSpPr txBox="1">
            <a:spLocks/>
          </p:cNvSpPr>
          <p:nvPr/>
        </p:nvSpPr>
        <p:spPr>
          <a:xfrm>
            <a:off x="3615812" y="1634152"/>
            <a:ext cx="6137787" cy="44862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dirty="0"/>
              <a:t>Kiti veiksmažodžiai</a:t>
            </a:r>
          </a:p>
          <a:p>
            <a:pPr lvl="1"/>
            <a:r>
              <a:rPr lang="lt-LT" dirty="0"/>
              <a:t>Perduoti</a:t>
            </a:r>
          </a:p>
          <a:p>
            <a:pPr lvl="1"/>
            <a:r>
              <a:rPr lang="lt-LT" dirty="0"/>
              <a:t>Teikti </a:t>
            </a:r>
          </a:p>
          <a:p>
            <a:pPr lvl="2"/>
            <a:r>
              <a:rPr lang="lt-LT" dirty="0"/>
              <a:t>(paslaugas, finan. Paramą, audito)</a:t>
            </a:r>
          </a:p>
          <a:p>
            <a:pPr lvl="2"/>
            <a:r>
              <a:rPr lang="lt-LT" dirty="0"/>
              <a:t>Apskaitos, buhalterines, konsultacijas)</a:t>
            </a:r>
          </a:p>
          <a:p>
            <a:pPr lvl="1"/>
            <a:r>
              <a:rPr lang="lt-LT" dirty="0"/>
              <a:t>Parduoti</a:t>
            </a:r>
          </a:p>
          <a:p>
            <a:pPr lvl="1"/>
            <a:r>
              <a:rPr lang="lt-LT" dirty="0"/>
              <a:t>Tiekti </a:t>
            </a:r>
          </a:p>
          <a:p>
            <a:pPr lvl="1"/>
            <a:r>
              <a:rPr lang="lt-LT" dirty="0"/>
              <a:t>Transliuoti (TV)</a:t>
            </a:r>
          </a:p>
          <a:p>
            <a:pPr lvl="1"/>
            <a:r>
              <a:rPr lang="lt-LT" dirty="0"/>
              <a:t>Reklamuoti</a:t>
            </a:r>
          </a:p>
          <a:p>
            <a:pPr lvl="1"/>
            <a:r>
              <a:rPr lang="lt-LT" dirty="0"/>
              <a:t>Tarpininkauti </a:t>
            </a:r>
          </a:p>
          <a:p>
            <a:pPr lvl="1"/>
            <a:r>
              <a:rPr lang="lt-LT" dirty="0"/>
              <a:t>Įsigyti (kapitalo)</a:t>
            </a:r>
          </a:p>
          <a:p>
            <a:pPr lvl="1"/>
            <a:r>
              <a:rPr lang="lt-LT" dirty="0"/>
              <a:t>Suteikti (paskolas)</a:t>
            </a:r>
          </a:p>
          <a:p>
            <a:pPr lvl="1"/>
            <a:r>
              <a:rPr lang="lt-LT" dirty="0"/>
              <a:t>Įkurti (bendrą įmonę)</a:t>
            </a:r>
          </a:p>
          <a:p>
            <a:pPr lvl="1"/>
            <a:endParaRPr lang="lt-LT" dirty="0"/>
          </a:p>
        </p:txBody>
      </p:sp>
      <p:sp>
        <p:nvSpPr>
          <p:cNvPr id="5" name="Turinio vietos rezervavimo ženklas 2">
            <a:extLst>
              <a:ext uri="{FF2B5EF4-FFF2-40B4-BE49-F238E27FC236}">
                <a16:creationId xmlns:a16="http://schemas.microsoft.com/office/drawing/2014/main" id="{2D8523EC-7F4A-9E85-05EF-BC70A5FA1A50}"/>
              </a:ext>
            </a:extLst>
          </p:cNvPr>
          <p:cNvSpPr txBox="1">
            <a:spLocks/>
          </p:cNvSpPr>
          <p:nvPr/>
        </p:nvSpPr>
        <p:spPr>
          <a:xfrm>
            <a:off x="8153400" y="1662420"/>
            <a:ext cx="3868993" cy="44862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lt-LT" dirty="0"/>
              <a:t>Tūpti, kilti (orlaiviai)</a:t>
            </a:r>
          </a:p>
          <a:p>
            <a:pPr lvl="1"/>
            <a:r>
              <a:rPr lang="lt-LT" dirty="0"/>
              <a:t>Patekti (laivai)</a:t>
            </a:r>
          </a:p>
          <a:p>
            <a:pPr lvl="1"/>
            <a:r>
              <a:rPr lang="lt-LT" dirty="0"/>
              <a:t>Vežti</a:t>
            </a:r>
          </a:p>
          <a:p>
            <a:pPr lvl="1"/>
            <a:r>
              <a:rPr lang="lt-LT" dirty="0"/>
              <a:t>Transportuoti </a:t>
            </a:r>
          </a:p>
          <a:p>
            <a:pPr lvl="1"/>
            <a:r>
              <a:rPr lang="lt-LT" dirty="0"/>
              <a:t>Sudaryti (susitarimus)</a:t>
            </a:r>
          </a:p>
          <a:p>
            <a:pPr lvl="1"/>
            <a:r>
              <a:rPr lang="lt-LT" dirty="0"/>
              <a:t>Priimti (indėlius)</a:t>
            </a:r>
          </a:p>
          <a:p>
            <a:pPr lvl="1"/>
            <a:r>
              <a:rPr lang="lt-LT" dirty="0"/>
              <a:t>Įregistruoti (buveinę)</a:t>
            </a:r>
          </a:p>
          <a:p>
            <a:pPr lvl="1"/>
            <a:endParaRPr lang="lt-LT" dirty="0"/>
          </a:p>
          <a:p>
            <a:pPr lvl="1"/>
            <a:r>
              <a:rPr lang="lt-LT" dirty="0"/>
              <a:t>EUR Banknotus</a:t>
            </a:r>
          </a:p>
          <a:p>
            <a:pPr lvl="2"/>
            <a:r>
              <a:rPr lang="lt-LT" dirty="0"/>
              <a:t>Eksportuoti</a:t>
            </a:r>
          </a:p>
          <a:p>
            <a:pPr lvl="2"/>
            <a:r>
              <a:rPr lang="lt-LT" dirty="0"/>
              <a:t>Perduoti</a:t>
            </a:r>
          </a:p>
          <a:p>
            <a:pPr lvl="2"/>
            <a:r>
              <a:rPr lang="lt-LT" dirty="0"/>
              <a:t>Tiekti</a:t>
            </a:r>
          </a:p>
          <a:p>
            <a:pPr lvl="2"/>
            <a:endParaRPr lang="lt-LT" dirty="0"/>
          </a:p>
        </p:txBody>
      </p:sp>
    </p:spTree>
    <p:extLst>
      <p:ext uri="{BB962C8B-B14F-4D97-AF65-F5344CB8AC3E}">
        <p14:creationId xmlns:p14="http://schemas.microsoft.com/office/powerpoint/2010/main" val="113722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B112471-A2ED-9701-B438-54FC922ED0FB}"/>
              </a:ext>
            </a:extLst>
          </p:cNvPr>
          <p:cNvSpPr>
            <a:spLocks noGrp="1"/>
          </p:cNvSpPr>
          <p:nvPr>
            <p:ph type="title"/>
          </p:nvPr>
        </p:nvSpPr>
        <p:spPr/>
        <p:txBody>
          <a:bodyPr/>
          <a:lstStyle/>
          <a:p>
            <a:r>
              <a:rPr lang="lt-LT" dirty="0"/>
              <a:t>Muitinės sąvokos</a:t>
            </a:r>
          </a:p>
        </p:txBody>
      </p:sp>
      <p:sp>
        <p:nvSpPr>
          <p:cNvPr id="3" name="Turinio vietos rezervavimo ženklas 2">
            <a:extLst>
              <a:ext uri="{FF2B5EF4-FFF2-40B4-BE49-F238E27FC236}">
                <a16:creationId xmlns:a16="http://schemas.microsoft.com/office/drawing/2014/main" id="{D92FBB6F-658C-D554-3EE6-8184C1DDCA81}"/>
              </a:ext>
            </a:extLst>
          </p:cNvPr>
          <p:cNvSpPr>
            <a:spLocks noGrp="1"/>
          </p:cNvSpPr>
          <p:nvPr>
            <p:ph idx="1"/>
          </p:nvPr>
        </p:nvSpPr>
        <p:spPr>
          <a:xfrm>
            <a:off x="838200" y="1533017"/>
            <a:ext cx="10515600" cy="4351338"/>
          </a:xfrm>
        </p:spPr>
        <p:txBody>
          <a:bodyPr>
            <a:normAutofit lnSpcReduction="10000"/>
          </a:bodyPr>
          <a:lstStyle/>
          <a:p>
            <a:pPr algn="just"/>
            <a:r>
              <a:rPr lang="lt-LT" b="1" dirty="0">
                <a:latin typeface="Times New Roman" panose="02020603050405020304" pitchFamily="18" charset="0"/>
              </a:rPr>
              <a:t>TARYBOS REGLAMENTAS (ES) Nr. 833/2014 2014 m. liepos 31 d. </a:t>
            </a:r>
            <a:r>
              <a:rPr lang="lt-LT" dirty="0">
                <a:latin typeface="inherit"/>
                <a:hlinkClick r:id="rId2" tooltip="32014R0833">
                  <a:extLst>
                    <a:ext uri="{A12FA001-AC4F-418D-AE19-62706E023703}">
                      <ahyp:hlinkClr xmlns:ahyp="http://schemas.microsoft.com/office/drawing/2018/hyperlinkcolor" val="tx"/>
                    </a:ext>
                  </a:extLst>
                </a:hlinkClick>
              </a:rPr>
              <a:t>dėl ribojamųjų priemonių atsižvelgiant į Rusijos veiksmus, kuriais destabilizuojama padėtis Ukrainoje</a:t>
            </a:r>
            <a:r>
              <a:rPr lang="lt-LT" dirty="0">
                <a:latin typeface="inherit"/>
              </a:rPr>
              <a:t> d</a:t>
            </a:r>
            <a:r>
              <a:rPr lang="lt-LT" dirty="0"/>
              <a:t>uoda nuorodą  į </a:t>
            </a:r>
          </a:p>
          <a:p>
            <a:endParaRPr lang="lt-LT" sz="2400" dirty="0"/>
          </a:p>
          <a:p>
            <a:pPr algn="just"/>
            <a:r>
              <a:rPr lang="lt-LT" sz="2400" dirty="0"/>
              <a:t>EUROPOS PARLAMENTO IR TARYBOS REGLAMENTAS (ES) 2021/821 2021 m. gegužės 20 d. nustatantis Sąjungos dvejopo naudojimo prekių eksporto, persiuntimo, susijusių tarpininkavimo paslaugų, techninės pagalbos ir tranzito kontrolės režimą </a:t>
            </a:r>
            <a:r>
              <a:rPr lang="lt-LT" dirty="0"/>
              <a:t> </a:t>
            </a:r>
            <a:r>
              <a:rPr lang="lt-LT" sz="2400" dirty="0"/>
              <a:t>kuris duoda nuorodą  į </a:t>
            </a:r>
          </a:p>
          <a:p>
            <a:endParaRPr lang="lt-LT" sz="1800" b="1" i="0" dirty="0">
              <a:solidFill>
                <a:srgbClr val="000000"/>
              </a:solidFill>
              <a:effectLst/>
              <a:latin typeface="Times New Roman" panose="02020603050405020304" pitchFamily="18" charset="0"/>
            </a:endParaRPr>
          </a:p>
          <a:p>
            <a:endParaRPr lang="lt-LT" sz="1800" b="1" dirty="0">
              <a:solidFill>
                <a:srgbClr val="000000"/>
              </a:solidFill>
              <a:latin typeface="Times New Roman" panose="02020603050405020304" pitchFamily="18" charset="0"/>
            </a:endParaRPr>
          </a:p>
          <a:p>
            <a:pPr algn="just"/>
            <a:r>
              <a:rPr lang="lt-LT" sz="1800" b="1" i="0" dirty="0">
                <a:solidFill>
                  <a:srgbClr val="000000"/>
                </a:solidFill>
                <a:effectLst/>
                <a:latin typeface="Times New Roman" panose="02020603050405020304" pitchFamily="18" charset="0"/>
              </a:rPr>
              <a:t>EUROPOS PARLAMENTO IR TARYBOS REGLAMENTAS (ES) Nr. 952/2013 2013 m. spalio 9 d.  kuriuo nustatomas Sąjungos muitinės kodeksas</a:t>
            </a:r>
          </a:p>
          <a:p>
            <a:endParaRPr lang="lt-LT" dirty="0"/>
          </a:p>
        </p:txBody>
      </p:sp>
      <p:sp>
        <p:nvSpPr>
          <p:cNvPr id="4" name="Rodyklė: lenkta dešinėn 3">
            <a:extLst>
              <a:ext uri="{FF2B5EF4-FFF2-40B4-BE49-F238E27FC236}">
                <a16:creationId xmlns:a16="http://schemas.microsoft.com/office/drawing/2014/main" id="{843AECC8-4085-3C32-4508-D049361E4A45}"/>
              </a:ext>
            </a:extLst>
          </p:cNvPr>
          <p:cNvSpPr/>
          <p:nvPr/>
        </p:nvSpPr>
        <p:spPr>
          <a:xfrm>
            <a:off x="265176" y="1837944"/>
            <a:ext cx="573024" cy="17282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5" name="Rodyklė: lenkta kairėn 4">
            <a:extLst>
              <a:ext uri="{FF2B5EF4-FFF2-40B4-BE49-F238E27FC236}">
                <a16:creationId xmlns:a16="http://schemas.microsoft.com/office/drawing/2014/main" id="{FCE52507-68E3-84FE-3E5C-85BF385C537A}"/>
              </a:ext>
            </a:extLst>
          </p:cNvPr>
          <p:cNvSpPr/>
          <p:nvPr/>
        </p:nvSpPr>
        <p:spPr>
          <a:xfrm>
            <a:off x="11082528" y="3429000"/>
            <a:ext cx="844296" cy="20665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327929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7F3FC97-3454-99DC-6560-254D35DE7F9B}"/>
              </a:ext>
            </a:extLst>
          </p:cNvPr>
          <p:cNvSpPr>
            <a:spLocks noGrp="1"/>
          </p:cNvSpPr>
          <p:nvPr>
            <p:ph idx="1"/>
          </p:nvPr>
        </p:nvSpPr>
        <p:spPr>
          <a:xfrm>
            <a:off x="838200" y="1757081"/>
            <a:ext cx="10515600" cy="4419881"/>
          </a:xfrm>
        </p:spPr>
        <p:txBody>
          <a:bodyPr/>
          <a:lstStyle/>
          <a:p>
            <a:r>
              <a:rPr lang="lt-LT" dirty="0"/>
              <a:t>Muitinei pateiktuose dokumentuose</a:t>
            </a:r>
          </a:p>
          <a:p>
            <a:pPr lvl="1"/>
            <a:r>
              <a:rPr lang="lt-LT" dirty="0"/>
              <a:t>Deklaracijoje, kilmės dokumentuose, sąskaitose, sutartyse ir pan.</a:t>
            </a:r>
          </a:p>
          <a:p>
            <a:r>
              <a:rPr lang="lt-LT" dirty="0"/>
              <a:t>IM/EK statistika</a:t>
            </a:r>
          </a:p>
          <a:p>
            <a:pPr lvl="1"/>
            <a:r>
              <a:rPr lang="lt-LT" dirty="0"/>
              <a:t>Srautų pasikeitimai</a:t>
            </a:r>
          </a:p>
          <a:p>
            <a:r>
              <a:rPr lang="lt-LT" dirty="0"/>
              <a:t>Prekės aprašymas/kodas</a:t>
            </a:r>
          </a:p>
          <a:p>
            <a:pPr lvl="1"/>
            <a:endParaRPr lang="lt-LT" dirty="0"/>
          </a:p>
          <a:p>
            <a:pPr marL="457200" lvl="1" indent="0">
              <a:buNone/>
            </a:pPr>
            <a:r>
              <a:rPr lang="lt-LT" dirty="0"/>
              <a:t> </a:t>
            </a:r>
          </a:p>
        </p:txBody>
      </p:sp>
      <p:sp>
        <p:nvSpPr>
          <p:cNvPr id="4" name="Pavadinimas 1">
            <a:extLst>
              <a:ext uri="{FF2B5EF4-FFF2-40B4-BE49-F238E27FC236}">
                <a16:creationId xmlns:a16="http://schemas.microsoft.com/office/drawing/2014/main" id="{CF34CA35-8116-2A10-5A74-9DC9234C360B}"/>
              </a:ext>
            </a:extLst>
          </p:cNvPr>
          <p:cNvSpPr>
            <a:spLocks noGrp="1"/>
          </p:cNvSpPr>
          <p:nvPr>
            <p:ph type="title"/>
          </p:nvPr>
        </p:nvSpPr>
        <p:spPr>
          <a:xfrm>
            <a:off x="838200" y="347196"/>
            <a:ext cx="10515600" cy="1325563"/>
          </a:xfrm>
        </p:spPr>
        <p:txBody>
          <a:bodyPr>
            <a:normAutofit/>
          </a:bodyPr>
          <a:lstStyle/>
          <a:p>
            <a:r>
              <a:rPr lang="lt-LT" dirty="0"/>
              <a:t>Galimi Sankcijų apėjimų nustatymai/prielaidos</a:t>
            </a:r>
          </a:p>
        </p:txBody>
      </p:sp>
    </p:spTree>
    <p:extLst>
      <p:ext uri="{BB962C8B-B14F-4D97-AF65-F5344CB8AC3E}">
        <p14:creationId xmlns:p14="http://schemas.microsoft.com/office/powerpoint/2010/main" val="15684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CCB6363-9DE8-8AC4-273A-50CA7AEFAE95}"/>
              </a:ext>
            </a:extLst>
          </p:cNvPr>
          <p:cNvSpPr>
            <a:spLocks noGrp="1"/>
          </p:cNvSpPr>
          <p:nvPr>
            <p:ph type="title"/>
          </p:nvPr>
        </p:nvSpPr>
        <p:spPr/>
        <p:txBody>
          <a:bodyPr/>
          <a:lstStyle/>
          <a:p>
            <a:r>
              <a:rPr lang="lt-LT" dirty="0"/>
              <a:t>Rezultatai ES </a:t>
            </a:r>
            <a:br>
              <a:rPr lang="lt-LT" dirty="0"/>
            </a:br>
            <a:r>
              <a:rPr lang="lt-LT" dirty="0"/>
              <a:t>Ar sankcijos veiksmingos?</a:t>
            </a:r>
          </a:p>
        </p:txBody>
      </p:sp>
      <p:sp>
        <p:nvSpPr>
          <p:cNvPr id="3" name="Turinio vietos rezervavimo ženklas 2">
            <a:extLst>
              <a:ext uri="{FF2B5EF4-FFF2-40B4-BE49-F238E27FC236}">
                <a16:creationId xmlns:a16="http://schemas.microsoft.com/office/drawing/2014/main" id="{A5AD83D1-255E-6833-0593-7F0FE568CD2D}"/>
              </a:ext>
            </a:extLst>
          </p:cNvPr>
          <p:cNvSpPr>
            <a:spLocks noGrp="1"/>
          </p:cNvSpPr>
          <p:nvPr>
            <p:ph idx="1"/>
          </p:nvPr>
        </p:nvSpPr>
        <p:spPr/>
        <p:txBody>
          <a:bodyPr/>
          <a:lstStyle/>
          <a:p>
            <a:r>
              <a:rPr lang="lt-LT" dirty="0"/>
              <a:t>ES Komisija (2022-09-23) ataskaita</a:t>
            </a:r>
          </a:p>
          <a:p>
            <a:pPr lvl="1"/>
            <a:r>
              <a:rPr lang="lt-LT" dirty="0"/>
              <a:t>Eksportas į RU sumažėjo 60 % </a:t>
            </a:r>
          </a:p>
          <a:p>
            <a:pPr lvl="1"/>
            <a:r>
              <a:rPr lang="lt-LT" dirty="0"/>
              <a:t>Importas iš RU sumažėjo 59 % </a:t>
            </a:r>
          </a:p>
          <a:p>
            <a:pPr lvl="1"/>
            <a:r>
              <a:rPr lang="lt-LT" dirty="0"/>
              <a:t>Eksportas į BY sumažėjo 14 % </a:t>
            </a:r>
          </a:p>
          <a:p>
            <a:pPr lvl="1"/>
            <a:r>
              <a:rPr lang="lt-LT" dirty="0"/>
              <a:t>Importas iš BY sumažėjo 57 % </a:t>
            </a:r>
          </a:p>
          <a:p>
            <a:pPr lvl="1"/>
            <a:endParaRPr lang="lt-LT" dirty="0"/>
          </a:p>
          <a:p>
            <a:pPr lvl="1"/>
            <a:r>
              <a:rPr lang="lt-LT" dirty="0"/>
              <a:t>Kazachstano Respublika padidėjo EK – 54 %, IM – 30 %</a:t>
            </a:r>
          </a:p>
          <a:p>
            <a:pPr lvl="1"/>
            <a:r>
              <a:rPr lang="lt-LT" dirty="0"/>
              <a:t>Kirgizijos Respublika padidėjo EK – 70 % , IM – 15 % </a:t>
            </a:r>
            <a:endParaRPr lang="ru-RU" dirty="0"/>
          </a:p>
        </p:txBody>
      </p:sp>
    </p:spTree>
    <p:extLst>
      <p:ext uri="{BB962C8B-B14F-4D97-AF65-F5344CB8AC3E}">
        <p14:creationId xmlns:p14="http://schemas.microsoft.com/office/powerpoint/2010/main" val="27975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B11EFED-9C17-AAC6-A316-19FDECB9464F}"/>
              </a:ext>
            </a:extLst>
          </p:cNvPr>
          <p:cNvSpPr>
            <a:spLocks noGrp="1"/>
          </p:cNvSpPr>
          <p:nvPr>
            <p:ph type="title"/>
          </p:nvPr>
        </p:nvSpPr>
        <p:spPr>
          <a:xfrm>
            <a:off x="2318250" y="818726"/>
            <a:ext cx="7886700" cy="1276475"/>
          </a:xfrm>
        </p:spPr>
        <p:txBody>
          <a:bodyPr/>
          <a:lstStyle/>
          <a:p>
            <a:r>
              <a:rPr lang="lt-LT" sz="1800" b="1" dirty="0">
                <a:latin typeface="Calibri" panose="020F0502020204030204" pitchFamily="34" charset="0"/>
                <a:ea typeface="Calibri" panose="020F0502020204030204" pitchFamily="34" charset="0"/>
                <a:cs typeface="Times New Roman" panose="02020603050405020304" pitchFamily="18" charset="0"/>
              </a:rPr>
              <a:t>Lietuvos importas ir eksportas į Vidurinės Azijos šalis (Kirgiziją, Kazachstaną, Uzbekistaną, Turkmėnistaną ir Tadžikistaną)</a:t>
            </a:r>
            <a:endParaRPr lang="lt-LT" dirty="0"/>
          </a:p>
        </p:txBody>
      </p:sp>
      <p:sp>
        <p:nvSpPr>
          <p:cNvPr id="3" name="Turinio vietos rezervavimo ženklas 2">
            <a:extLst>
              <a:ext uri="{FF2B5EF4-FFF2-40B4-BE49-F238E27FC236}">
                <a16:creationId xmlns:a16="http://schemas.microsoft.com/office/drawing/2014/main" id="{D9FC5A7E-AEAD-9D41-57CF-843414B7ECD4}"/>
              </a:ext>
            </a:extLst>
          </p:cNvPr>
          <p:cNvSpPr>
            <a:spLocks noGrp="1"/>
          </p:cNvSpPr>
          <p:nvPr>
            <p:ph idx="1"/>
          </p:nvPr>
        </p:nvSpPr>
        <p:spPr/>
        <p:txBody>
          <a:bodyPr/>
          <a:lstStyle/>
          <a:p>
            <a:r>
              <a:rPr lang="lt-LT" sz="1800" dirty="0">
                <a:latin typeface="Calibri" panose="020F0502020204030204" pitchFamily="34" charset="0"/>
                <a:ea typeface="Calibri" panose="020F0502020204030204" pitchFamily="34" charset="0"/>
                <a:cs typeface="Times New Roman" panose="02020603050405020304" pitchFamily="18" charset="0"/>
              </a:rPr>
              <a:t>2022 m. sausio–spalio mėn. importuotų prekių bendra statistinė vertė palyginti su 2021 m. sausio–gruodžio mėn.  padidėjo 88 proc., eksportuotų prekių – 2,3 karto </a:t>
            </a:r>
            <a:endParaRPr lang="lt-LT" dirty="0"/>
          </a:p>
        </p:txBody>
      </p:sp>
      <p:pic>
        <p:nvPicPr>
          <p:cNvPr id="4" name="Picture 13">
            <a:extLst>
              <a:ext uri="{FF2B5EF4-FFF2-40B4-BE49-F238E27FC236}">
                <a16:creationId xmlns:a16="http://schemas.microsoft.com/office/drawing/2014/main" id="{9F5BA38D-494F-D3F7-B132-14E00A9FE0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676" y="3041858"/>
            <a:ext cx="9988061" cy="3411824"/>
          </a:xfrm>
          <a:prstGeom prst="rect">
            <a:avLst/>
          </a:prstGeom>
          <a:noFill/>
        </p:spPr>
      </p:pic>
      <p:sp>
        <p:nvSpPr>
          <p:cNvPr id="5" name="Pavadinimas 1">
            <a:extLst>
              <a:ext uri="{FF2B5EF4-FFF2-40B4-BE49-F238E27FC236}">
                <a16:creationId xmlns:a16="http://schemas.microsoft.com/office/drawing/2014/main" id="{08D66A30-6821-E51A-4515-66719FBF904E}"/>
              </a:ext>
            </a:extLst>
          </p:cNvPr>
          <p:cNvSpPr txBox="1">
            <a:spLocks/>
          </p:cNvSpPr>
          <p:nvPr/>
        </p:nvSpPr>
        <p:spPr bwMode="auto">
          <a:xfrm>
            <a:off x="838199" y="18256"/>
            <a:ext cx="10515599" cy="103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lt-LT" sz="2400" dirty="0"/>
              <a:t>Statistiniai duomenys įrodantys, kad galimai apeinamos sankcijos LR</a:t>
            </a:r>
          </a:p>
        </p:txBody>
      </p:sp>
    </p:spTree>
    <p:extLst>
      <p:ext uri="{BB962C8B-B14F-4D97-AF65-F5344CB8AC3E}">
        <p14:creationId xmlns:p14="http://schemas.microsoft.com/office/powerpoint/2010/main" val="13227550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1187</TotalTime>
  <Words>2624</Words>
  <Application>Microsoft Office PowerPoint</Application>
  <PresentationFormat>Plačiaekranė</PresentationFormat>
  <Paragraphs>265</Paragraphs>
  <Slides>45</Slides>
  <Notes>1</Notes>
  <HiddenSlides>0</HiddenSlides>
  <MMClips>0</MMClips>
  <ScaleCrop>false</ScaleCrop>
  <HeadingPairs>
    <vt:vector size="8" baseType="variant">
      <vt:variant>
        <vt:lpstr>Naudojami šriftai</vt:lpstr>
      </vt:variant>
      <vt:variant>
        <vt:i4>7</vt:i4>
      </vt:variant>
      <vt:variant>
        <vt:lpstr>Tema</vt:lpstr>
      </vt:variant>
      <vt:variant>
        <vt:i4>1</vt:i4>
      </vt:variant>
      <vt:variant>
        <vt:lpstr>Įdėtosios OLE paslaugos</vt:lpstr>
      </vt:variant>
      <vt:variant>
        <vt:i4>1</vt:i4>
      </vt:variant>
      <vt:variant>
        <vt:lpstr>Skaidrių pavadinimai</vt:lpstr>
      </vt:variant>
      <vt:variant>
        <vt:i4>45</vt:i4>
      </vt:variant>
    </vt:vector>
  </HeadingPairs>
  <TitlesOfParts>
    <vt:vector size="54" baseType="lpstr">
      <vt:lpstr>Aharoni</vt:lpstr>
      <vt:lpstr>Arial</vt:lpstr>
      <vt:lpstr>Calibri</vt:lpstr>
      <vt:lpstr>Calibri Light</vt:lpstr>
      <vt:lpstr>inherit</vt:lpstr>
      <vt:lpstr>Tahoma</vt:lpstr>
      <vt:lpstr>Times New Roman</vt:lpstr>
      <vt:lpstr>„Office“ tema</vt:lpstr>
      <vt:lpstr>Photo Editor Photo</vt:lpstr>
      <vt:lpstr>Tarptautinės sankcijos</vt:lpstr>
      <vt:lpstr>Sankcijų, dar vadinamų ribojamosiomis priemonėmis (JT Chartija)</vt:lpstr>
      <vt:lpstr>„PowerPoint“ pateiktis</vt:lpstr>
      <vt:lpstr>Reglamentas 833/2014 </vt:lpstr>
      <vt:lpstr>Sąvokos 833/2014 DRAUDŽIAMA</vt:lpstr>
      <vt:lpstr>Muitinės sąvokos</vt:lpstr>
      <vt:lpstr>Galimi Sankcijų apėjimų nustatymai/prielaidos</vt:lpstr>
      <vt:lpstr>Rezultatai ES  Ar sankcijos veiksmingos?</vt:lpstr>
      <vt:lpstr>Lietuvos importas ir eksportas į Vidurinės Azijos šalis (Kirgiziją, Kazachstaną, Uzbekistaną, Turkmėnistaną ir Tadžikistaną)</vt:lpstr>
      <vt:lpstr>Eksporto apimtys į visas šalis 2022 m. sausio–spalio mėn. yra didesnės negu buvo 2021 m. sausio–gruodžio mėn. Importo apimtys į visas šalis, išskyrus Kirgiziją, 2022 m. sausio–spalio mėn. yra didesnės negu buvo 2021 m. sausio–gruodžio mėn.  </vt:lpstr>
      <vt:lpstr>EU Komisijos jungtinis Muitinės ekspertų darbo grupės Bendrųjų muitų teisės klausimų, Muitinės kontrolės ir rizikos valdymo ir Tarptautinių muitinės veiklos klausimų pogrupių virtualus posėdis, Briuselis, Belgija. 2022 m. spalio 26 d.</vt:lpstr>
      <vt:lpstr>Statistika/sankcijų įgyvendinimas LR muitinė</vt:lpstr>
      <vt:lpstr>LR teisės aktai</vt:lpstr>
      <vt:lpstr>Sankcijų sritys</vt:lpstr>
      <vt:lpstr>Kompetentingos institucijos</vt:lpstr>
      <vt:lpstr>Tarptautinės ekonominės sankcijos Kompetentinga institucija</vt:lpstr>
      <vt:lpstr>Tarptautinės finansinės sankcijos Kompetentinga institucija</vt:lpstr>
      <vt:lpstr>Tarptautinės susisiekimo sankcijos Kompetentinga institucija</vt:lpstr>
      <vt:lpstr>„8 Paketas“ 2022 10 06 Reglamentas 2022/1904</vt:lpstr>
      <vt:lpstr>2aa straipsnis I PRIEDAS (eksportas) Išimtys iki 2022 m. spalio 7 d., arba papildomų sutarčių, būtinų tokioms sutartims įvykdyti, vykdymui iki 2022 m. lapkričio 6 d</vt:lpstr>
      <vt:lpstr>XI priedas iš dalies keičiamas pagal šio reglamento III priedą (eksportas) Išimtis  - iki 2022 m. spalio 7 d., arba papildomų sutarčių, būtinų tokioms sutartims įvykdyti, vykdymui iki 2022 m. lapkričio 6 d </vt:lpstr>
      <vt:lpstr>XVII priedas iš dalies keičiamas pagal šio reglamento IV priedą (importas)</vt:lpstr>
      <vt:lpstr>XVII priedas iš dalies keičiamas pagal šio reglamento IV priedą (importas)</vt:lpstr>
      <vt:lpstr>XXI priedas iš dalies keičiamas pagal šio reglamento VI priedą (importas)</vt:lpstr>
      <vt:lpstr>XXIII priedas iš dalies keičiamas pagal šio reglamento VII priedą (eksportas)</vt:lpstr>
      <vt:lpstr>Praktinis pvz.: Priedas XXII ir XXIII (3 straipsnis) 3a-e (5 papunkčiai), 3ae, 3f-o (10 papunkčių)</vt:lpstr>
      <vt:lpstr>„PowerPoint“ pateiktis</vt:lpstr>
      <vt:lpstr>„PowerPoint“ pateiktis</vt:lpstr>
      <vt:lpstr>Iniciatyvos/ateitis</vt:lpstr>
      <vt:lpstr>„PowerPoint“ pateiktis</vt:lpstr>
      <vt:lpstr>„PowerPoint“ pateiktis</vt:lpstr>
      <vt:lpstr>Išimtys 833/2014</vt:lpstr>
      <vt:lpstr>Išimtys 833/2014</vt:lpstr>
      <vt:lpstr>Išimtys 833/2014</vt:lpstr>
      <vt:lpstr>Išimtys 833/2014  Draudimai netaikomi dvejopo naudojimo prekių ir technologijų pardavimui, tiekimui, perdavimui ar eksportui arba susijusiam techninės pagalbos :</vt:lpstr>
      <vt:lpstr>Kompetentingos institucijos gali leisti parduoti, tiekti, perduoti ar eksportuoti dvejopo naudojimo prekes ir technologijas  </vt:lpstr>
      <vt:lpstr>Privalomas įrašas</vt:lpstr>
      <vt:lpstr>„PowerPoint“ pateiktis</vt:lpstr>
      <vt:lpstr>Pvz.: Guoliai Y901 KN kodas 8482, 8483 (7326) „galimai dvejopos paskirties“</vt:lpstr>
      <vt:lpstr>Eksportas iš ES</vt:lpstr>
      <vt:lpstr>Duomenys/Statistika 2021</vt:lpstr>
      <vt:lpstr>Y901 (2022 m. iki lapkričio 25 d.) „Galimai dvejopos paskirties prekė“   Rusijos Federacija </vt:lpstr>
      <vt:lpstr>Y901 (2022 m. iki lapkričio 25 d.) „Galimai dvejopos paskirties prekė“  Baltarusijos Respublika </vt:lpstr>
      <vt:lpstr>Augantis eksportas „Y901“</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Tarptautinės sankcijos</dc:title>
  <dc:creator>Rolandas Jurgaitis</dc:creator>
  <cp:lastModifiedBy>Rolandas Jurgaitis</cp:lastModifiedBy>
  <cp:revision>25</cp:revision>
  <dcterms:created xsi:type="dcterms:W3CDTF">2021-12-06T12:07:00Z</dcterms:created>
  <dcterms:modified xsi:type="dcterms:W3CDTF">2022-12-21T07:12:49Z</dcterms:modified>
</cp:coreProperties>
</file>