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0"/>
  </p:notesMasterIdLst>
  <p:sldIdLst>
    <p:sldId id="258" r:id="rId3"/>
    <p:sldId id="432" r:id="rId4"/>
    <p:sldId id="457" r:id="rId5"/>
    <p:sldId id="455" r:id="rId6"/>
    <p:sldId id="456" r:id="rId7"/>
    <p:sldId id="452" r:id="rId8"/>
    <p:sldId id="453" r:id="rId9"/>
    <p:sldId id="454" r:id="rId10"/>
    <p:sldId id="426" r:id="rId11"/>
    <p:sldId id="428" r:id="rId12"/>
    <p:sldId id="433" r:id="rId13"/>
    <p:sldId id="434" r:id="rId14"/>
    <p:sldId id="447" r:id="rId15"/>
    <p:sldId id="444" r:id="rId16"/>
    <p:sldId id="427" r:id="rId17"/>
    <p:sldId id="420" r:id="rId18"/>
    <p:sldId id="374" r:id="rId19"/>
  </p:sldIdLst>
  <p:sldSz cx="10833100" cy="7708900"/>
  <p:notesSz cx="10833100" cy="77089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DDD"/>
    <a:srgbClr val="16E1F6"/>
    <a:srgbClr val="E49666"/>
    <a:srgbClr val="372715"/>
    <a:srgbClr val="FECC00"/>
    <a:srgbClr val="EAEAEA"/>
    <a:srgbClr val="DDDDDD"/>
    <a:srgbClr val="B2B2B2"/>
    <a:srgbClr val="D9E2E2"/>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51F0A-D28E-4506-AFFC-2C91398D3062}" v="382" dt="2024-11-13T05:24:20.69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4118" autoAdjust="0"/>
  </p:normalViewPr>
  <p:slideViewPr>
    <p:cSldViewPr>
      <p:cViewPr varScale="1">
        <p:scale>
          <a:sx n="57" d="100"/>
          <a:sy n="57" d="100"/>
        </p:scale>
        <p:origin x="1626" y="72"/>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94238" cy="385763"/>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6135688" y="0"/>
            <a:ext cx="4694237" cy="385763"/>
          </a:xfrm>
          <a:prstGeom prst="rect">
            <a:avLst/>
          </a:prstGeom>
        </p:spPr>
        <p:txBody>
          <a:bodyPr vert="horz" lIns="91440" tIns="45720" rIns="91440" bIns="45720" rtlCol="0"/>
          <a:lstStyle>
            <a:lvl1pPr algn="r">
              <a:defRPr sz="1200"/>
            </a:lvl1pPr>
          </a:lstStyle>
          <a:p>
            <a:fld id="{3F4035A7-0257-411C-A9B4-D1F08281A4F2}" type="datetimeFigureOut">
              <a:rPr lang="lt-LT" smtClean="0"/>
              <a:t>2025-01-29</a:t>
            </a:fld>
            <a:endParaRPr lang="lt-LT"/>
          </a:p>
        </p:txBody>
      </p:sp>
      <p:sp>
        <p:nvSpPr>
          <p:cNvPr id="4" name="Slide Image Placeholder 3"/>
          <p:cNvSpPr>
            <a:spLocks noGrp="1" noRot="1" noChangeAspect="1"/>
          </p:cNvSpPr>
          <p:nvPr>
            <p:ph type="sldImg" idx="2"/>
          </p:nvPr>
        </p:nvSpPr>
        <p:spPr>
          <a:xfrm>
            <a:off x="3587750" y="963613"/>
            <a:ext cx="3657600" cy="2601912"/>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1082675" y="3709988"/>
            <a:ext cx="8667750" cy="30353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7323138"/>
            <a:ext cx="4694238" cy="385762"/>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6135688" y="7323138"/>
            <a:ext cx="4694237" cy="385762"/>
          </a:xfrm>
          <a:prstGeom prst="rect">
            <a:avLst/>
          </a:prstGeom>
        </p:spPr>
        <p:txBody>
          <a:bodyPr vert="horz" lIns="91440" tIns="45720" rIns="91440" bIns="45720" rtlCol="0" anchor="b"/>
          <a:lstStyle>
            <a:lvl1pPr algn="r">
              <a:defRPr sz="1200"/>
            </a:lvl1pPr>
          </a:lstStyle>
          <a:p>
            <a:fld id="{A2B68264-2A10-4867-B1A2-4106C6DD4065}" type="slidenum">
              <a:rPr lang="lt-LT" smtClean="0"/>
              <a:t>‹#›</a:t>
            </a:fld>
            <a:endParaRPr lang="lt-LT"/>
          </a:p>
        </p:txBody>
      </p:sp>
    </p:spTree>
    <p:extLst>
      <p:ext uri="{BB962C8B-B14F-4D97-AF65-F5344CB8AC3E}">
        <p14:creationId xmlns:p14="http://schemas.microsoft.com/office/powerpoint/2010/main" val="286500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A2B68264-2A10-4867-B1A2-4106C6DD4065}" type="slidenum">
              <a:rPr lang="lt-LT" smtClean="0"/>
              <a:t>1</a:t>
            </a:fld>
            <a:endParaRPr lang="lt-LT"/>
          </a:p>
        </p:txBody>
      </p:sp>
    </p:spTree>
    <p:extLst>
      <p:ext uri="{BB962C8B-B14F-4D97-AF65-F5344CB8AC3E}">
        <p14:creationId xmlns:p14="http://schemas.microsoft.com/office/powerpoint/2010/main" val="1509182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2B68264-2A10-4867-B1A2-4106C6DD4065}" type="slidenum">
              <a:rPr kumimoji="0" lang="lt-LT"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lt-LT"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8750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2B68264-2A10-4867-B1A2-4106C6DD4065}" type="slidenum">
              <a:rPr kumimoji="0" lang="lt-LT"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lt-LT"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11860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2B68264-2A10-4867-B1A2-4106C6DD4065}" type="slidenum">
              <a:rPr kumimoji="0" lang="lt-LT"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lt-LT"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56293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2B68264-2A10-4867-B1A2-4106C6DD4065}" type="slidenum">
              <a:rPr kumimoji="0" lang="lt-LT"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lt-LT"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06742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2B68264-2A10-4867-B1A2-4106C6DD4065}" type="slidenum">
              <a:rPr kumimoji="0" lang="lt-LT"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lt-LT"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55964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2B68264-2A10-4867-B1A2-4106C6DD4065}" type="slidenum">
              <a:rPr kumimoji="0" lang="lt-LT"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lt-LT"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51361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1" dirty="0">
                <a:solidFill>
                  <a:srgbClr val="2B2A29"/>
                </a:solidFill>
                <a:latin typeface="Arial"/>
                <a:cs typeface="Arial"/>
              </a:rPr>
              <a:t>Elektroninio</a:t>
            </a:r>
            <a:r>
              <a:rPr lang="lt-LT" sz="1200" b="1" spc="-10" dirty="0">
                <a:solidFill>
                  <a:srgbClr val="2B2A29"/>
                </a:solidFill>
                <a:latin typeface="Arial"/>
                <a:cs typeface="Arial"/>
              </a:rPr>
              <a:t> </a:t>
            </a:r>
            <a:r>
              <a:rPr lang="lt-LT" sz="1200" b="1" dirty="0">
                <a:solidFill>
                  <a:srgbClr val="2B2A29"/>
                </a:solidFill>
                <a:latin typeface="Arial"/>
                <a:cs typeface="Arial"/>
              </a:rPr>
              <a:t>pristatymo</a:t>
            </a:r>
            <a:r>
              <a:rPr lang="lt-LT" sz="1200" b="1" spc="-10" dirty="0">
                <a:solidFill>
                  <a:srgbClr val="2B2A29"/>
                </a:solidFill>
                <a:latin typeface="Arial"/>
                <a:cs typeface="Arial"/>
              </a:rPr>
              <a:t> </a:t>
            </a:r>
            <a:r>
              <a:rPr lang="lt-LT" sz="1200" b="1" dirty="0">
                <a:solidFill>
                  <a:srgbClr val="2B2A29"/>
                </a:solidFill>
                <a:latin typeface="Arial"/>
                <a:cs typeface="Arial"/>
              </a:rPr>
              <a:t>baigiamoji</a:t>
            </a:r>
            <a:r>
              <a:rPr lang="lt-LT" sz="1200" b="1" spc="-10" dirty="0">
                <a:solidFill>
                  <a:srgbClr val="2B2A29"/>
                </a:solidFill>
                <a:latin typeface="Arial"/>
                <a:cs typeface="Arial"/>
              </a:rPr>
              <a:t> </a:t>
            </a:r>
            <a:r>
              <a:rPr lang="lt-LT" sz="1200" b="1" dirty="0">
                <a:solidFill>
                  <a:srgbClr val="2B2A29"/>
                </a:solidFill>
                <a:latin typeface="Arial"/>
                <a:cs typeface="Arial"/>
              </a:rPr>
              <a:t>skaidrė</a:t>
            </a:r>
            <a:r>
              <a:rPr lang="lt-LT" sz="1200" b="1" spc="-5" dirty="0">
                <a:solidFill>
                  <a:srgbClr val="2B2A29"/>
                </a:solidFill>
                <a:latin typeface="Arial"/>
                <a:cs typeface="Arial"/>
              </a:rPr>
              <a:t> </a:t>
            </a:r>
            <a:r>
              <a:rPr lang="lt-LT" sz="1200" b="1" dirty="0">
                <a:solidFill>
                  <a:srgbClr val="2B2A29"/>
                </a:solidFill>
                <a:latin typeface="Arial"/>
                <a:cs typeface="Arial"/>
              </a:rPr>
              <a:t>su</a:t>
            </a:r>
            <a:r>
              <a:rPr lang="lt-LT" sz="1200" b="1" spc="-10" dirty="0">
                <a:solidFill>
                  <a:srgbClr val="2B2A29"/>
                </a:solidFill>
                <a:latin typeface="Arial"/>
                <a:cs typeface="Arial"/>
              </a:rPr>
              <a:t> adresu. </a:t>
            </a:r>
            <a:r>
              <a:rPr lang="lt-LT" sz="1200" dirty="0">
                <a:solidFill>
                  <a:srgbClr val="2B2A29"/>
                </a:solidFill>
                <a:latin typeface="Arial"/>
                <a:cs typeface="Arial"/>
              </a:rPr>
              <a:t>Naudojamas</a:t>
            </a:r>
            <a:r>
              <a:rPr lang="lt-LT" sz="1200" spc="-30" dirty="0">
                <a:solidFill>
                  <a:srgbClr val="2B2A29"/>
                </a:solidFill>
                <a:latin typeface="Arial"/>
                <a:cs typeface="Arial"/>
              </a:rPr>
              <a:t> </a:t>
            </a:r>
            <a:r>
              <a:rPr lang="lt-LT" sz="1200" dirty="0">
                <a:solidFill>
                  <a:srgbClr val="2B2A29"/>
                </a:solidFill>
                <a:latin typeface="Arial"/>
                <a:cs typeface="Arial"/>
              </a:rPr>
              <a:t>pavyzdinis</a:t>
            </a:r>
            <a:r>
              <a:rPr lang="lt-LT" sz="1200" spc="-30" dirty="0">
                <a:solidFill>
                  <a:srgbClr val="2B2A29"/>
                </a:solidFill>
                <a:latin typeface="Arial"/>
                <a:cs typeface="Arial"/>
              </a:rPr>
              <a:t> </a:t>
            </a:r>
            <a:r>
              <a:rPr lang="lt-LT" sz="1200" spc="-10" dirty="0">
                <a:solidFill>
                  <a:srgbClr val="2B2A29"/>
                </a:solidFill>
                <a:latin typeface="Arial"/>
                <a:cs typeface="Arial"/>
              </a:rPr>
              <a:t>šablonas.</a:t>
            </a:r>
            <a:endParaRPr lang="lt-LT" dirty="0"/>
          </a:p>
        </p:txBody>
      </p:sp>
      <p:sp>
        <p:nvSpPr>
          <p:cNvPr id="4" name="Slide Number Placeholder 3"/>
          <p:cNvSpPr>
            <a:spLocks noGrp="1"/>
          </p:cNvSpPr>
          <p:nvPr>
            <p:ph type="sldNum" sz="quarter" idx="5"/>
          </p:nvPr>
        </p:nvSpPr>
        <p:spPr/>
        <p:txBody>
          <a:bodyPr/>
          <a:lstStyle/>
          <a:p>
            <a:fld id="{A2B68264-2A10-4867-B1A2-4106C6DD4065}" type="slidenum">
              <a:rPr lang="lt-LT" smtClean="0"/>
              <a:t>17</a:t>
            </a:fld>
            <a:endParaRPr lang="lt-LT"/>
          </a:p>
        </p:txBody>
      </p:sp>
    </p:spTree>
    <p:extLst>
      <p:ext uri="{BB962C8B-B14F-4D97-AF65-F5344CB8AC3E}">
        <p14:creationId xmlns:p14="http://schemas.microsoft.com/office/powerpoint/2010/main" val="82415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744538"/>
            <a:ext cx="5229225" cy="3722687"/>
          </a:xfrm>
        </p:spPr>
      </p:sp>
      <p:sp>
        <p:nvSpPr>
          <p:cNvPr id="3" name="Notes Placeholder 2"/>
          <p:cNvSpPr>
            <a:spLocks noGrp="1"/>
          </p:cNvSpPr>
          <p:nvPr>
            <p:ph type="body" idx="1"/>
          </p:nvPr>
        </p:nvSpPr>
        <p:spPr/>
        <p:txBody>
          <a:bodyPr/>
          <a:lstStyle/>
          <a:p>
            <a:pPr marL="0" indent="0">
              <a:buNone/>
            </a:pPr>
            <a:endParaRPr lang="lt-L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BD90E-A13A-43F1-869D-D692466FDC3A}" type="slidenum">
              <a:rPr kumimoji="0" lang="lt-L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lt-L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698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2B68264-2A10-4867-B1A2-4106C6DD4065}" type="slidenum">
              <a:rPr kumimoji="0" lang="lt-LT"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lt-LT"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3398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2B68264-2A10-4867-B1A2-4106C6DD4065}" type="slidenum">
              <a:rPr kumimoji="0" lang="lt-LT"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lt-LT"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8327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2B68264-2A10-4867-B1A2-4106C6DD4065}" type="slidenum">
              <a:rPr kumimoji="0" lang="lt-LT"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lt-LT"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188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2B68264-2A10-4867-B1A2-4106C6DD4065}" type="slidenum">
              <a:rPr kumimoji="0" lang="lt-LT"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lt-LT"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5747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2B68264-2A10-4867-B1A2-4106C6DD4065}" type="slidenum">
              <a:rPr kumimoji="0" lang="lt-LT"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lt-LT"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56354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2B68264-2A10-4867-B1A2-4106C6DD4065}" type="slidenum">
              <a:rPr kumimoji="0" lang="lt-LT"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lt-LT"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47358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2B68264-2A10-4867-B1A2-4106C6DD4065}" type="slidenum">
              <a:rPr kumimoji="0" lang="lt-LT"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lt-LT"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1894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12958" y="2389759"/>
            <a:ext cx="9213533" cy="1618869"/>
          </a:xfrm>
          <a:prstGeom prst="rect">
            <a:avLst/>
          </a:prstGeom>
        </p:spPr>
        <p:txBody>
          <a:bodyPr wrap="square" lIns="0" tIns="0" rIns="0" bIns="0">
            <a:spAutoFit/>
          </a:bodyPr>
          <a:lstStyle>
            <a:lvl1pPr>
              <a:defRPr sz="3250" b="0" i="0">
                <a:solidFill>
                  <a:srgbClr val="D9DADA"/>
                </a:solidFill>
                <a:latin typeface="Arial"/>
                <a:cs typeface="Arial"/>
              </a:defRPr>
            </a:lvl1pPr>
          </a:lstStyle>
          <a:p>
            <a:endParaRPr/>
          </a:p>
        </p:txBody>
      </p:sp>
      <p:sp>
        <p:nvSpPr>
          <p:cNvPr id="3" name="Holder 3"/>
          <p:cNvSpPr>
            <a:spLocks noGrp="1"/>
          </p:cNvSpPr>
          <p:nvPr>
            <p:ph type="subTitle" idx="4"/>
          </p:nvPr>
        </p:nvSpPr>
        <p:spPr>
          <a:xfrm>
            <a:off x="1625917" y="4316984"/>
            <a:ext cx="7587615" cy="19272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541655" y="1725581"/>
            <a:ext cx="4786501" cy="719140"/>
          </a:xfrm>
        </p:spPr>
        <p:txBody>
          <a:bodyPr anchor="b"/>
          <a:lstStyle>
            <a:lvl1pPr marL="0" indent="0">
              <a:buNone/>
              <a:defRPr sz="2698" b="1"/>
            </a:lvl1pPr>
            <a:lvl2pPr marL="513939" indent="0">
              <a:buNone/>
              <a:defRPr sz="2248" b="1"/>
            </a:lvl2pPr>
            <a:lvl3pPr marL="1027877" indent="0">
              <a:buNone/>
              <a:defRPr sz="2023" b="1"/>
            </a:lvl3pPr>
            <a:lvl4pPr marL="1541816" indent="0">
              <a:buNone/>
              <a:defRPr sz="1799" b="1"/>
            </a:lvl4pPr>
            <a:lvl5pPr marL="2055754" indent="0">
              <a:buNone/>
              <a:defRPr sz="1799" b="1"/>
            </a:lvl5pPr>
            <a:lvl6pPr marL="2569693" indent="0">
              <a:buNone/>
              <a:defRPr sz="1799" b="1"/>
            </a:lvl6pPr>
            <a:lvl7pPr marL="3083631" indent="0">
              <a:buNone/>
              <a:defRPr sz="1799" b="1"/>
            </a:lvl7pPr>
            <a:lvl8pPr marL="3597570" indent="0">
              <a:buNone/>
              <a:defRPr sz="1799" b="1"/>
            </a:lvl8pPr>
            <a:lvl9pPr marL="4111508" indent="0">
              <a:buNone/>
              <a:defRPr sz="1799" b="1"/>
            </a:lvl9pPr>
          </a:lstStyle>
          <a:p>
            <a:pPr lvl="0"/>
            <a:r>
              <a:rPr lang="en-US"/>
              <a:t>Click to edit Master text styles</a:t>
            </a:r>
          </a:p>
        </p:txBody>
      </p:sp>
      <p:sp>
        <p:nvSpPr>
          <p:cNvPr id="4" name="Content Placeholder 3"/>
          <p:cNvSpPr>
            <a:spLocks noGrp="1"/>
          </p:cNvSpPr>
          <p:nvPr>
            <p:ph sz="half" idx="2"/>
          </p:nvPr>
        </p:nvSpPr>
        <p:spPr>
          <a:xfrm>
            <a:off x="541655" y="2444721"/>
            <a:ext cx="4786501" cy="4441540"/>
          </a:xfrm>
        </p:spPr>
        <p:txBody>
          <a:bodyPr/>
          <a:lstStyle>
            <a:lvl1pPr>
              <a:defRPr sz="2698"/>
            </a:lvl1pPr>
            <a:lvl2pPr>
              <a:defRPr sz="2248"/>
            </a:lvl2pPr>
            <a:lvl3pPr>
              <a:defRPr sz="2023"/>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5503067" y="1725581"/>
            <a:ext cx="4788381" cy="719140"/>
          </a:xfrm>
        </p:spPr>
        <p:txBody>
          <a:bodyPr anchor="b"/>
          <a:lstStyle>
            <a:lvl1pPr marL="0" indent="0">
              <a:buNone/>
              <a:defRPr sz="2698" b="1"/>
            </a:lvl1pPr>
            <a:lvl2pPr marL="513939" indent="0">
              <a:buNone/>
              <a:defRPr sz="2248" b="1"/>
            </a:lvl2pPr>
            <a:lvl3pPr marL="1027877" indent="0">
              <a:buNone/>
              <a:defRPr sz="2023" b="1"/>
            </a:lvl3pPr>
            <a:lvl4pPr marL="1541816" indent="0">
              <a:buNone/>
              <a:defRPr sz="1799" b="1"/>
            </a:lvl4pPr>
            <a:lvl5pPr marL="2055754" indent="0">
              <a:buNone/>
              <a:defRPr sz="1799" b="1"/>
            </a:lvl5pPr>
            <a:lvl6pPr marL="2569693" indent="0">
              <a:buNone/>
              <a:defRPr sz="1799" b="1"/>
            </a:lvl6pPr>
            <a:lvl7pPr marL="3083631" indent="0">
              <a:buNone/>
              <a:defRPr sz="1799" b="1"/>
            </a:lvl7pPr>
            <a:lvl8pPr marL="3597570" indent="0">
              <a:buNone/>
              <a:defRPr sz="1799" b="1"/>
            </a:lvl8pPr>
            <a:lvl9pPr marL="4111508" indent="0">
              <a:buNone/>
              <a:defRPr sz="1799" b="1"/>
            </a:lvl9pPr>
          </a:lstStyle>
          <a:p>
            <a:pPr lvl="0"/>
            <a:r>
              <a:rPr lang="en-US"/>
              <a:t>Click to edit Master text styles</a:t>
            </a:r>
          </a:p>
        </p:txBody>
      </p:sp>
      <p:sp>
        <p:nvSpPr>
          <p:cNvPr id="6" name="Content Placeholder 5"/>
          <p:cNvSpPr>
            <a:spLocks noGrp="1"/>
          </p:cNvSpPr>
          <p:nvPr>
            <p:ph sz="quarter" idx="4"/>
          </p:nvPr>
        </p:nvSpPr>
        <p:spPr>
          <a:xfrm>
            <a:off x="5503067" y="2444721"/>
            <a:ext cx="4788381" cy="4441540"/>
          </a:xfrm>
        </p:spPr>
        <p:txBody>
          <a:bodyPr/>
          <a:lstStyle>
            <a:lvl1pPr>
              <a:defRPr sz="2698"/>
            </a:lvl1pPr>
            <a:lvl2pPr>
              <a:defRPr sz="2248"/>
            </a:lvl2pPr>
            <a:lvl3pPr>
              <a:defRPr sz="2023"/>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3B4AA97E-4F1E-4260-96C5-6931F034247A}" type="datetimeFigureOut">
              <a:rPr lang="lt-LT" smtClean="0"/>
              <a:t>2025-01-29</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379918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3B4AA97E-4F1E-4260-96C5-6931F034247A}" type="datetimeFigureOut">
              <a:rPr lang="lt-LT" smtClean="0"/>
              <a:t>2025-01-29</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3199855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AA97E-4F1E-4260-96C5-6931F034247A}" type="datetimeFigureOut">
              <a:rPr lang="lt-LT" smtClean="0"/>
              <a:t>2025-01-29</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341601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658" y="306929"/>
            <a:ext cx="3564015" cy="1306230"/>
          </a:xfrm>
        </p:spPr>
        <p:txBody>
          <a:bodyPr anchor="b"/>
          <a:lstStyle>
            <a:lvl1pPr algn="l">
              <a:defRPr sz="2248" b="1"/>
            </a:lvl1pPr>
          </a:lstStyle>
          <a:p>
            <a:r>
              <a:rPr lang="en-US"/>
              <a:t>Click to edit Master title style</a:t>
            </a:r>
            <a:endParaRPr lang="lt-LT"/>
          </a:p>
        </p:txBody>
      </p:sp>
      <p:sp>
        <p:nvSpPr>
          <p:cNvPr id="3" name="Content Placeholder 2"/>
          <p:cNvSpPr>
            <a:spLocks noGrp="1"/>
          </p:cNvSpPr>
          <p:nvPr>
            <p:ph idx="1"/>
          </p:nvPr>
        </p:nvSpPr>
        <p:spPr>
          <a:xfrm>
            <a:off x="4235441" y="306931"/>
            <a:ext cx="6056004" cy="6579333"/>
          </a:xfrm>
        </p:spPr>
        <p:txBody>
          <a:bodyPr/>
          <a:lstStyle>
            <a:lvl1pPr>
              <a:defRPr sz="3597"/>
            </a:lvl1pPr>
            <a:lvl2pPr>
              <a:defRPr sz="3147"/>
            </a:lvl2pPr>
            <a:lvl3pPr>
              <a:defRPr sz="2698"/>
            </a:lvl3pPr>
            <a:lvl4pPr>
              <a:defRPr sz="2248"/>
            </a:lvl4pPr>
            <a:lvl5pPr>
              <a:defRPr sz="2248"/>
            </a:lvl5pPr>
            <a:lvl6pPr>
              <a:defRPr sz="2248"/>
            </a:lvl6pPr>
            <a:lvl7pPr>
              <a:defRPr sz="2248"/>
            </a:lvl7pPr>
            <a:lvl8pPr>
              <a:defRPr sz="2248"/>
            </a:lvl8pPr>
            <a:lvl9pPr>
              <a:defRPr sz="22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541658" y="1613162"/>
            <a:ext cx="3564015" cy="5273102"/>
          </a:xfrm>
        </p:spPr>
        <p:txBody>
          <a:bodyPr/>
          <a:lstStyle>
            <a:lvl1pPr marL="0" indent="0">
              <a:buNone/>
              <a:defRPr sz="1574"/>
            </a:lvl1pPr>
            <a:lvl2pPr marL="513939" indent="0">
              <a:buNone/>
              <a:defRPr sz="1349"/>
            </a:lvl2pPr>
            <a:lvl3pPr marL="1027877" indent="0">
              <a:buNone/>
              <a:defRPr sz="1124"/>
            </a:lvl3pPr>
            <a:lvl4pPr marL="1541816" indent="0">
              <a:buNone/>
              <a:defRPr sz="1012"/>
            </a:lvl4pPr>
            <a:lvl5pPr marL="2055754" indent="0">
              <a:buNone/>
              <a:defRPr sz="1012"/>
            </a:lvl5pPr>
            <a:lvl6pPr marL="2569693" indent="0">
              <a:buNone/>
              <a:defRPr sz="1012"/>
            </a:lvl6pPr>
            <a:lvl7pPr marL="3083631" indent="0">
              <a:buNone/>
              <a:defRPr sz="1012"/>
            </a:lvl7pPr>
            <a:lvl8pPr marL="3597570" indent="0">
              <a:buNone/>
              <a:defRPr sz="1012"/>
            </a:lvl8pPr>
            <a:lvl9pPr marL="4111508" indent="0">
              <a:buNone/>
              <a:defRPr sz="1012"/>
            </a:lvl9pPr>
          </a:lstStyle>
          <a:p>
            <a:pPr lvl="0"/>
            <a:r>
              <a:rPr lang="en-US"/>
              <a:t>Click to edit Master text styles</a:t>
            </a:r>
          </a:p>
        </p:txBody>
      </p:sp>
      <p:sp>
        <p:nvSpPr>
          <p:cNvPr id="5" name="Date Placeholder 4"/>
          <p:cNvSpPr>
            <a:spLocks noGrp="1"/>
          </p:cNvSpPr>
          <p:nvPr>
            <p:ph type="dt" sz="half" idx="10"/>
          </p:nvPr>
        </p:nvSpPr>
        <p:spPr/>
        <p:txBody>
          <a:bodyPr/>
          <a:lstStyle/>
          <a:p>
            <a:fld id="{3B4AA97E-4F1E-4260-96C5-6931F034247A}" type="datetimeFigureOut">
              <a:rPr lang="lt-LT" smtClean="0"/>
              <a:t>2025-01-29</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2248711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3363" y="5396230"/>
            <a:ext cx="6499860" cy="637055"/>
          </a:xfrm>
        </p:spPr>
        <p:txBody>
          <a:bodyPr anchor="b"/>
          <a:lstStyle>
            <a:lvl1pPr algn="l">
              <a:defRPr sz="2248" b="1"/>
            </a:lvl1pPr>
          </a:lstStyle>
          <a:p>
            <a:r>
              <a:rPr lang="en-US"/>
              <a:t>Click to edit Master title style</a:t>
            </a:r>
            <a:endParaRPr lang="lt-LT"/>
          </a:p>
        </p:txBody>
      </p:sp>
      <p:sp>
        <p:nvSpPr>
          <p:cNvPr id="3" name="Picture Placeholder 2"/>
          <p:cNvSpPr>
            <a:spLocks noGrp="1"/>
          </p:cNvSpPr>
          <p:nvPr>
            <p:ph type="pic" idx="1"/>
          </p:nvPr>
        </p:nvSpPr>
        <p:spPr>
          <a:xfrm>
            <a:off x="2123363" y="688804"/>
            <a:ext cx="6499860" cy="4625340"/>
          </a:xfrm>
        </p:spPr>
        <p:txBody>
          <a:bodyPr/>
          <a:lstStyle>
            <a:lvl1pPr marL="0" indent="0">
              <a:buNone/>
              <a:defRPr sz="3597"/>
            </a:lvl1pPr>
            <a:lvl2pPr marL="513939" indent="0">
              <a:buNone/>
              <a:defRPr sz="3147"/>
            </a:lvl2pPr>
            <a:lvl3pPr marL="1027877" indent="0">
              <a:buNone/>
              <a:defRPr sz="2698"/>
            </a:lvl3pPr>
            <a:lvl4pPr marL="1541816" indent="0">
              <a:buNone/>
              <a:defRPr sz="2248"/>
            </a:lvl4pPr>
            <a:lvl5pPr marL="2055754" indent="0">
              <a:buNone/>
              <a:defRPr sz="2248"/>
            </a:lvl5pPr>
            <a:lvl6pPr marL="2569693" indent="0">
              <a:buNone/>
              <a:defRPr sz="2248"/>
            </a:lvl6pPr>
            <a:lvl7pPr marL="3083631" indent="0">
              <a:buNone/>
              <a:defRPr sz="2248"/>
            </a:lvl7pPr>
            <a:lvl8pPr marL="3597570" indent="0">
              <a:buNone/>
              <a:defRPr sz="2248"/>
            </a:lvl8pPr>
            <a:lvl9pPr marL="4111508" indent="0">
              <a:buNone/>
              <a:defRPr sz="2248"/>
            </a:lvl9pPr>
          </a:lstStyle>
          <a:p>
            <a:endParaRPr lang="lt-LT"/>
          </a:p>
        </p:txBody>
      </p:sp>
      <p:sp>
        <p:nvSpPr>
          <p:cNvPr id="4" name="Text Placeholder 3"/>
          <p:cNvSpPr>
            <a:spLocks noGrp="1"/>
          </p:cNvSpPr>
          <p:nvPr>
            <p:ph type="body" sz="half" idx="2"/>
          </p:nvPr>
        </p:nvSpPr>
        <p:spPr>
          <a:xfrm>
            <a:off x="2123363" y="6033285"/>
            <a:ext cx="6499860" cy="904725"/>
          </a:xfrm>
        </p:spPr>
        <p:txBody>
          <a:bodyPr/>
          <a:lstStyle>
            <a:lvl1pPr marL="0" indent="0">
              <a:buNone/>
              <a:defRPr sz="1574"/>
            </a:lvl1pPr>
            <a:lvl2pPr marL="513939" indent="0">
              <a:buNone/>
              <a:defRPr sz="1349"/>
            </a:lvl2pPr>
            <a:lvl3pPr marL="1027877" indent="0">
              <a:buNone/>
              <a:defRPr sz="1124"/>
            </a:lvl3pPr>
            <a:lvl4pPr marL="1541816" indent="0">
              <a:buNone/>
              <a:defRPr sz="1012"/>
            </a:lvl4pPr>
            <a:lvl5pPr marL="2055754" indent="0">
              <a:buNone/>
              <a:defRPr sz="1012"/>
            </a:lvl5pPr>
            <a:lvl6pPr marL="2569693" indent="0">
              <a:buNone/>
              <a:defRPr sz="1012"/>
            </a:lvl6pPr>
            <a:lvl7pPr marL="3083631" indent="0">
              <a:buNone/>
              <a:defRPr sz="1012"/>
            </a:lvl7pPr>
            <a:lvl8pPr marL="3597570" indent="0">
              <a:buNone/>
              <a:defRPr sz="1012"/>
            </a:lvl8pPr>
            <a:lvl9pPr marL="4111508" indent="0">
              <a:buNone/>
              <a:defRPr sz="1012"/>
            </a:lvl9pPr>
          </a:lstStyle>
          <a:p>
            <a:pPr lvl="0"/>
            <a:r>
              <a:rPr lang="en-US"/>
              <a:t>Click to edit Master text styles</a:t>
            </a:r>
          </a:p>
        </p:txBody>
      </p:sp>
      <p:sp>
        <p:nvSpPr>
          <p:cNvPr id="5" name="Date Placeholder 4"/>
          <p:cNvSpPr>
            <a:spLocks noGrp="1"/>
          </p:cNvSpPr>
          <p:nvPr>
            <p:ph type="dt" sz="half" idx="10"/>
          </p:nvPr>
        </p:nvSpPr>
        <p:spPr/>
        <p:txBody>
          <a:bodyPr/>
          <a:lstStyle/>
          <a:p>
            <a:fld id="{3B4AA97E-4F1E-4260-96C5-6931F034247A}" type="datetimeFigureOut">
              <a:rPr lang="lt-LT" smtClean="0"/>
              <a:t>2025-01-29</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3187263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B4AA97E-4F1E-4260-96C5-6931F034247A}" type="datetimeFigureOut">
              <a:rPr lang="lt-LT" smtClean="0"/>
              <a:t>2025-01-29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635333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3997" y="308715"/>
            <a:ext cx="2437448" cy="657754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541655" y="308715"/>
            <a:ext cx="7131791" cy="65775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B4AA97E-4F1E-4260-96C5-6931F034247A}" type="datetimeFigureOut">
              <a:rPr lang="lt-LT" smtClean="0"/>
              <a:t>2025-01-29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225316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50" b="0" i="0">
                <a:solidFill>
                  <a:srgbClr val="D9DAD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50" b="0" i="0">
                <a:solidFill>
                  <a:srgbClr val="D9DADA"/>
                </a:solidFill>
                <a:latin typeface="Arial"/>
                <a:cs typeface="Arial"/>
              </a:defRPr>
            </a:lvl1pPr>
          </a:lstStyle>
          <a:p>
            <a:endParaRPr/>
          </a:p>
        </p:txBody>
      </p:sp>
      <p:sp>
        <p:nvSpPr>
          <p:cNvPr id="3" name="Holder 3"/>
          <p:cNvSpPr>
            <a:spLocks noGrp="1"/>
          </p:cNvSpPr>
          <p:nvPr>
            <p:ph sz="half" idx="2"/>
          </p:nvPr>
        </p:nvSpPr>
        <p:spPr>
          <a:xfrm>
            <a:off x="541972" y="1773047"/>
            <a:ext cx="4715161" cy="508787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82316" y="1773047"/>
            <a:ext cx="4715161" cy="508787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50" b="0" i="0">
                <a:solidFill>
                  <a:srgbClr val="D9DAD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483" y="2394761"/>
            <a:ext cx="9208135" cy="1652417"/>
          </a:xfrm>
        </p:spPr>
        <p:txBody>
          <a:bodyPr/>
          <a:lstStyle/>
          <a:p>
            <a:r>
              <a:rPr lang="en-US"/>
              <a:t>Click to edit Master title style</a:t>
            </a:r>
            <a:endParaRPr lang="lt-LT"/>
          </a:p>
        </p:txBody>
      </p:sp>
      <p:sp>
        <p:nvSpPr>
          <p:cNvPr id="3" name="Subtitle 2"/>
          <p:cNvSpPr>
            <a:spLocks noGrp="1"/>
          </p:cNvSpPr>
          <p:nvPr>
            <p:ph type="subTitle" idx="1"/>
          </p:nvPr>
        </p:nvSpPr>
        <p:spPr>
          <a:xfrm>
            <a:off x="1624965" y="4368377"/>
            <a:ext cx="7583170" cy="1970052"/>
          </a:xfrm>
        </p:spPr>
        <p:txBody>
          <a:bodyPr/>
          <a:lstStyle>
            <a:lvl1pPr marL="0" indent="0" algn="ctr">
              <a:buNone/>
              <a:defRPr>
                <a:solidFill>
                  <a:schemeClr val="tx1">
                    <a:tint val="75000"/>
                  </a:schemeClr>
                </a:solidFill>
              </a:defRPr>
            </a:lvl1pPr>
            <a:lvl2pPr marL="513939" indent="0" algn="ctr">
              <a:buNone/>
              <a:defRPr>
                <a:solidFill>
                  <a:schemeClr val="tx1">
                    <a:tint val="75000"/>
                  </a:schemeClr>
                </a:solidFill>
              </a:defRPr>
            </a:lvl2pPr>
            <a:lvl3pPr marL="1027877" indent="0" algn="ctr">
              <a:buNone/>
              <a:defRPr>
                <a:solidFill>
                  <a:schemeClr val="tx1">
                    <a:tint val="75000"/>
                  </a:schemeClr>
                </a:solidFill>
              </a:defRPr>
            </a:lvl3pPr>
            <a:lvl4pPr marL="1541816" indent="0" algn="ctr">
              <a:buNone/>
              <a:defRPr>
                <a:solidFill>
                  <a:schemeClr val="tx1">
                    <a:tint val="75000"/>
                  </a:schemeClr>
                </a:solidFill>
              </a:defRPr>
            </a:lvl4pPr>
            <a:lvl5pPr marL="2055754" indent="0" algn="ctr">
              <a:buNone/>
              <a:defRPr>
                <a:solidFill>
                  <a:schemeClr val="tx1">
                    <a:tint val="75000"/>
                  </a:schemeClr>
                </a:solidFill>
              </a:defRPr>
            </a:lvl5pPr>
            <a:lvl6pPr marL="2569693" indent="0" algn="ctr">
              <a:buNone/>
              <a:defRPr>
                <a:solidFill>
                  <a:schemeClr val="tx1">
                    <a:tint val="75000"/>
                  </a:schemeClr>
                </a:solidFill>
              </a:defRPr>
            </a:lvl6pPr>
            <a:lvl7pPr marL="3083631" indent="0" algn="ctr">
              <a:buNone/>
              <a:defRPr>
                <a:solidFill>
                  <a:schemeClr val="tx1">
                    <a:tint val="75000"/>
                  </a:schemeClr>
                </a:solidFill>
              </a:defRPr>
            </a:lvl7pPr>
            <a:lvl8pPr marL="3597570" indent="0" algn="ctr">
              <a:buNone/>
              <a:defRPr>
                <a:solidFill>
                  <a:schemeClr val="tx1">
                    <a:tint val="75000"/>
                  </a:schemeClr>
                </a:solidFill>
              </a:defRPr>
            </a:lvl8pPr>
            <a:lvl9pPr marL="4111508" indent="0" algn="ctr">
              <a:buNone/>
              <a:defRPr>
                <a:solidFill>
                  <a:schemeClr val="tx1">
                    <a:tint val="75000"/>
                  </a:schemeClr>
                </a:solidFill>
              </a:defRPr>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3B4AA97E-4F1E-4260-96C5-6931F034247A}" type="datetimeFigureOut">
              <a:rPr lang="lt-LT" smtClean="0"/>
              <a:t>2025-01-29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219926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B4AA97E-4F1E-4260-96C5-6931F034247A}" type="datetimeFigureOut">
              <a:rPr lang="lt-LT" smtClean="0"/>
              <a:t>2025-01-29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125627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5740" y="4953687"/>
            <a:ext cx="9208135" cy="1531073"/>
          </a:xfrm>
        </p:spPr>
        <p:txBody>
          <a:bodyPr anchor="t"/>
          <a:lstStyle>
            <a:lvl1pPr algn="l">
              <a:defRPr sz="4496" b="1" cap="all"/>
            </a:lvl1pPr>
          </a:lstStyle>
          <a:p>
            <a:r>
              <a:rPr lang="en-US"/>
              <a:t>Click to edit Master title style</a:t>
            </a:r>
            <a:endParaRPr lang="lt-LT"/>
          </a:p>
        </p:txBody>
      </p:sp>
      <p:sp>
        <p:nvSpPr>
          <p:cNvPr id="3" name="Text Placeholder 2"/>
          <p:cNvSpPr>
            <a:spLocks noGrp="1"/>
          </p:cNvSpPr>
          <p:nvPr>
            <p:ph type="body" idx="1"/>
          </p:nvPr>
        </p:nvSpPr>
        <p:spPr>
          <a:xfrm>
            <a:off x="855740" y="3267361"/>
            <a:ext cx="9208135" cy="1686321"/>
          </a:xfrm>
        </p:spPr>
        <p:txBody>
          <a:bodyPr anchor="b"/>
          <a:lstStyle>
            <a:lvl1pPr marL="0" indent="0">
              <a:buNone/>
              <a:defRPr sz="2248">
                <a:solidFill>
                  <a:schemeClr val="tx1">
                    <a:tint val="75000"/>
                  </a:schemeClr>
                </a:solidFill>
              </a:defRPr>
            </a:lvl1pPr>
            <a:lvl2pPr marL="513939" indent="0">
              <a:buNone/>
              <a:defRPr sz="2023">
                <a:solidFill>
                  <a:schemeClr val="tx1">
                    <a:tint val="75000"/>
                  </a:schemeClr>
                </a:solidFill>
              </a:defRPr>
            </a:lvl2pPr>
            <a:lvl3pPr marL="1027877" indent="0">
              <a:buNone/>
              <a:defRPr sz="1799">
                <a:solidFill>
                  <a:schemeClr val="tx1">
                    <a:tint val="75000"/>
                  </a:schemeClr>
                </a:solidFill>
              </a:defRPr>
            </a:lvl3pPr>
            <a:lvl4pPr marL="1541816" indent="0">
              <a:buNone/>
              <a:defRPr sz="1574">
                <a:solidFill>
                  <a:schemeClr val="tx1">
                    <a:tint val="75000"/>
                  </a:schemeClr>
                </a:solidFill>
              </a:defRPr>
            </a:lvl4pPr>
            <a:lvl5pPr marL="2055754" indent="0">
              <a:buNone/>
              <a:defRPr sz="1574">
                <a:solidFill>
                  <a:schemeClr val="tx1">
                    <a:tint val="75000"/>
                  </a:schemeClr>
                </a:solidFill>
              </a:defRPr>
            </a:lvl5pPr>
            <a:lvl6pPr marL="2569693" indent="0">
              <a:buNone/>
              <a:defRPr sz="1574">
                <a:solidFill>
                  <a:schemeClr val="tx1">
                    <a:tint val="75000"/>
                  </a:schemeClr>
                </a:solidFill>
              </a:defRPr>
            </a:lvl6pPr>
            <a:lvl7pPr marL="3083631" indent="0">
              <a:buNone/>
              <a:defRPr sz="1574">
                <a:solidFill>
                  <a:schemeClr val="tx1">
                    <a:tint val="75000"/>
                  </a:schemeClr>
                </a:solidFill>
              </a:defRPr>
            </a:lvl7pPr>
            <a:lvl8pPr marL="3597570" indent="0">
              <a:buNone/>
              <a:defRPr sz="1574">
                <a:solidFill>
                  <a:schemeClr val="tx1">
                    <a:tint val="75000"/>
                  </a:schemeClr>
                </a:solidFill>
              </a:defRPr>
            </a:lvl8pPr>
            <a:lvl9pPr marL="4111508" indent="0">
              <a:buNone/>
              <a:defRPr sz="157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4AA97E-4F1E-4260-96C5-6931F034247A}" type="datetimeFigureOut">
              <a:rPr lang="lt-LT" smtClean="0"/>
              <a:t>2025-01-29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2420360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541655" y="1798748"/>
            <a:ext cx="4784619" cy="5087518"/>
          </a:xfrm>
        </p:spPr>
        <p:txBody>
          <a:bodyPr/>
          <a:lstStyle>
            <a:lvl1pPr>
              <a:defRPr sz="3147"/>
            </a:lvl1pPr>
            <a:lvl2pPr>
              <a:defRPr sz="2698"/>
            </a:lvl2pPr>
            <a:lvl3pPr>
              <a:defRPr sz="2248"/>
            </a:lvl3pPr>
            <a:lvl4pPr>
              <a:defRPr sz="2023"/>
            </a:lvl4pPr>
            <a:lvl5pPr>
              <a:defRPr sz="2023"/>
            </a:lvl5pPr>
            <a:lvl6pPr>
              <a:defRPr sz="2023"/>
            </a:lvl6pPr>
            <a:lvl7pPr>
              <a:defRPr sz="2023"/>
            </a:lvl7pPr>
            <a:lvl8pPr>
              <a:defRPr sz="2023"/>
            </a:lvl8pPr>
            <a:lvl9pPr>
              <a:defRPr sz="20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5506826" y="1798748"/>
            <a:ext cx="4784619" cy="5087518"/>
          </a:xfrm>
        </p:spPr>
        <p:txBody>
          <a:bodyPr/>
          <a:lstStyle>
            <a:lvl1pPr>
              <a:defRPr sz="3147"/>
            </a:lvl1pPr>
            <a:lvl2pPr>
              <a:defRPr sz="2698"/>
            </a:lvl2pPr>
            <a:lvl3pPr>
              <a:defRPr sz="2248"/>
            </a:lvl3pPr>
            <a:lvl4pPr>
              <a:defRPr sz="2023"/>
            </a:lvl4pPr>
            <a:lvl5pPr>
              <a:defRPr sz="2023"/>
            </a:lvl5pPr>
            <a:lvl6pPr>
              <a:defRPr sz="2023"/>
            </a:lvl6pPr>
            <a:lvl7pPr>
              <a:defRPr sz="2023"/>
            </a:lvl7pPr>
            <a:lvl8pPr>
              <a:defRPr sz="2023"/>
            </a:lvl8pPr>
            <a:lvl9pPr>
              <a:defRPr sz="20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3B4AA97E-4F1E-4260-96C5-6931F034247A}" type="datetimeFigureOut">
              <a:rPr lang="lt-LT" smtClean="0"/>
              <a:t>2025-01-29</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D15C082-BAEB-47D8-BDA7-F1849CF3AD76}" type="slidenum">
              <a:rPr lang="lt-LT" smtClean="0"/>
              <a:t>‹#›</a:t>
            </a:fld>
            <a:endParaRPr lang="lt-LT"/>
          </a:p>
        </p:txBody>
      </p:sp>
    </p:spTree>
    <p:extLst>
      <p:ext uri="{BB962C8B-B14F-4D97-AF65-F5344CB8AC3E}">
        <p14:creationId xmlns:p14="http://schemas.microsoft.com/office/powerpoint/2010/main" val="1904989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273222" y="873243"/>
            <a:ext cx="1814829" cy="519430"/>
          </a:xfrm>
          <a:prstGeom prst="rect">
            <a:avLst/>
          </a:prstGeom>
        </p:spPr>
        <p:txBody>
          <a:bodyPr wrap="square" lIns="0" tIns="0" rIns="0" bIns="0">
            <a:spAutoFit/>
          </a:bodyPr>
          <a:lstStyle>
            <a:lvl1pPr>
              <a:defRPr sz="3250" b="0" i="0">
                <a:solidFill>
                  <a:srgbClr val="D9DADA"/>
                </a:solidFill>
                <a:latin typeface="Arial"/>
                <a:cs typeface="Arial"/>
              </a:defRPr>
            </a:lvl1pPr>
          </a:lstStyle>
          <a:p>
            <a:endParaRPr/>
          </a:p>
        </p:txBody>
      </p:sp>
      <p:sp>
        <p:nvSpPr>
          <p:cNvPr id="3" name="Holder 3"/>
          <p:cNvSpPr>
            <a:spLocks noGrp="1"/>
          </p:cNvSpPr>
          <p:nvPr>
            <p:ph type="body" idx="1"/>
          </p:nvPr>
        </p:nvSpPr>
        <p:spPr>
          <a:xfrm>
            <a:off x="541972" y="1773047"/>
            <a:ext cx="9755505" cy="508787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85413" y="7169277"/>
            <a:ext cx="3468624" cy="38544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41972" y="7169277"/>
            <a:ext cx="2493073" cy="38544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6" name="Holder 6"/>
          <p:cNvSpPr>
            <a:spLocks noGrp="1"/>
          </p:cNvSpPr>
          <p:nvPr>
            <p:ph type="sldNum" sz="quarter" idx="7"/>
          </p:nvPr>
        </p:nvSpPr>
        <p:spPr>
          <a:xfrm>
            <a:off x="7804404" y="7169277"/>
            <a:ext cx="2493073" cy="38544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655" y="308713"/>
            <a:ext cx="9749790" cy="1284817"/>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541655" y="1798748"/>
            <a:ext cx="9749790" cy="50875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541655" y="7145013"/>
            <a:ext cx="2527723" cy="410428"/>
          </a:xfrm>
          <a:prstGeom prst="rect">
            <a:avLst/>
          </a:prstGeom>
        </p:spPr>
        <p:txBody>
          <a:bodyPr vert="horz" lIns="91440" tIns="45720" rIns="91440" bIns="45720" rtlCol="0" anchor="ctr"/>
          <a:lstStyle>
            <a:lvl1pPr algn="l">
              <a:defRPr sz="1349">
                <a:solidFill>
                  <a:schemeClr val="tx1">
                    <a:tint val="75000"/>
                  </a:schemeClr>
                </a:solidFill>
              </a:defRPr>
            </a:lvl1pPr>
          </a:lstStyle>
          <a:p>
            <a:fld id="{3B4AA97E-4F1E-4260-96C5-6931F034247A}" type="datetimeFigureOut">
              <a:rPr lang="lt-LT" smtClean="0"/>
              <a:t>2025-01-29</a:t>
            </a:fld>
            <a:endParaRPr lang="lt-LT"/>
          </a:p>
        </p:txBody>
      </p:sp>
      <p:sp>
        <p:nvSpPr>
          <p:cNvPr id="5" name="Footer Placeholder 4"/>
          <p:cNvSpPr>
            <a:spLocks noGrp="1"/>
          </p:cNvSpPr>
          <p:nvPr>
            <p:ph type="ftr" sz="quarter" idx="3"/>
          </p:nvPr>
        </p:nvSpPr>
        <p:spPr>
          <a:xfrm>
            <a:off x="3701309" y="7145013"/>
            <a:ext cx="3430482" cy="410428"/>
          </a:xfrm>
          <a:prstGeom prst="rect">
            <a:avLst/>
          </a:prstGeom>
        </p:spPr>
        <p:txBody>
          <a:bodyPr vert="horz" lIns="91440" tIns="45720" rIns="91440" bIns="45720" rtlCol="0" anchor="ctr"/>
          <a:lstStyle>
            <a:lvl1pPr algn="ctr">
              <a:defRPr sz="1349">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7763722" y="7145013"/>
            <a:ext cx="2527723" cy="410428"/>
          </a:xfrm>
          <a:prstGeom prst="rect">
            <a:avLst/>
          </a:prstGeom>
        </p:spPr>
        <p:txBody>
          <a:bodyPr vert="horz" lIns="91440" tIns="45720" rIns="91440" bIns="45720" rtlCol="0" anchor="ctr"/>
          <a:lstStyle>
            <a:lvl1pPr algn="r">
              <a:defRPr sz="1349">
                <a:solidFill>
                  <a:schemeClr val="tx1">
                    <a:tint val="75000"/>
                  </a:schemeClr>
                </a:solidFill>
              </a:defRPr>
            </a:lvl1pPr>
          </a:lstStyle>
          <a:p>
            <a:fld id="{2D15C082-BAEB-47D8-BDA7-F1849CF3AD76}" type="slidenum">
              <a:rPr lang="lt-LT" smtClean="0"/>
              <a:t>‹#›</a:t>
            </a:fld>
            <a:endParaRPr lang="lt-LT"/>
          </a:p>
        </p:txBody>
      </p:sp>
    </p:spTree>
    <p:extLst>
      <p:ext uri="{BB962C8B-B14F-4D97-AF65-F5344CB8AC3E}">
        <p14:creationId xmlns:p14="http://schemas.microsoft.com/office/powerpoint/2010/main" val="8284330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1027877" rtl="0" eaLnBrk="1" latinLnBrk="0" hangingPunct="1">
        <a:spcBef>
          <a:spcPct val="0"/>
        </a:spcBef>
        <a:buNone/>
        <a:defRPr sz="4946" kern="1200">
          <a:solidFill>
            <a:schemeClr val="tx1"/>
          </a:solidFill>
          <a:latin typeface="+mj-lt"/>
          <a:ea typeface="+mj-ea"/>
          <a:cs typeface="+mj-cs"/>
        </a:defRPr>
      </a:lvl1pPr>
    </p:titleStyle>
    <p:bodyStyle>
      <a:lvl1pPr marL="385454" indent="-385454" algn="l" defTabSz="1027877" rtl="0" eaLnBrk="1" latinLnBrk="0" hangingPunct="1">
        <a:spcBef>
          <a:spcPct val="20000"/>
        </a:spcBef>
        <a:buFont typeface="Arial" panose="020B0604020202020204" pitchFamily="34" charset="0"/>
        <a:buChar char="•"/>
        <a:defRPr sz="3597" kern="1200">
          <a:solidFill>
            <a:schemeClr val="tx1"/>
          </a:solidFill>
          <a:latin typeface="+mn-lt"/>
          <a:ea typeface="+mn-ea"/>
          <a:cs typeface="+mn-cs"/>
        </a:defRPr>
      </a:lvl1pPr>
      <a:lvl2pPr marL="835150" indent="-321212" algn="l" defTabSz="1027877" rtl="0" eaLnBrk="1" latinLnBrk="0" hangingPunct="1">
        <a:spcBef>
          <a:spcPct val="20000"/>
        </a:spcBef>
        <a:buFont typeface="Arial" panose="020B0604020202020204" pitchFamily="34" charset="0"/>
        <a:buChar char="–"/>
        <a:defRPr sz="3147" kern="1200">
          <a:solidFill>
            <a:schemeClr val="tx1"/>
          </a:solidFill>
          <a:latin typeface="+mn-lt"/>
          <a:ea typeface="+mn-ea"/>
          <a:cs typeface="+mn-cs"/>
        </a:defRPr>
      </a:lvl2pPr>
      <a:lvl3pPr marL="1284846" indent="-256969" algn="l" defTabSz="1027877" rtl="0" eaLnBrk="1" latinLnBrk="0" hangingPunct="1">
        <a:spcBef>
          <a:spcPct val="20000"/>
        </a:spcBef>
        <a:buFont typeface="Arial" panose="020B0604020202020204" pitchFamily="34" charset="0"/>
        <a:buChar char="•"/>
        <a:defRPr sz="2698" kern="1200">
          <a:solidFill>
            <a:schemeClr val="tx1"/>
          </a:solidFill>
          <a:latin typeface="+mn-lt"/>
          <a:ea typeface="+mn-ea"/>
          <a:cs typeface="+mn-cs"/>
        </a:defRPr>
      </a:lvl3pPr>
      <a:lvl4pPr marL="1798785" indent="-256969" algn="l" defTabSz="1027877" rtl="0" eaLnBrk="1" latinLnBrk="0" hangingPunct="1">
        <a:spcBef>
          <a:spcPct val="20000"/>
        </a:spcBef>
        <a:buFont typeface="Arial" panose="020B0604020202020204" pitchFamily="34" charset="0"/>
        <a:buChar char="–"/>
        <a:defRPr sz="2248" kern="1200">
          <a:solidFill>
            <a:schemeClr val="tx1"/>
          </a:solidFill>
          <a:latin typeface="+mn-lt"/>
          <a:ea typeface="+mn-ea"/>
          <a:cs typeface="+mn-cs"/>
        </a:defRPr>
      </a:lvl4pPr>
      <a:lvl5pPr marL="2312723" indent="-256969" algn="l" defTabSz="1027877" rtl="0" eaLnBrk="1" latinLnBrk="0" hangingPunct="1">
        <a:spcBef>
          <a:spcPct val="20000"/>
        </a:spcBef>
        <a:buFont typeface="Arial" panose="020B0604020202020204" pitchFamily="34" charset="0"/>
        <a:buChar char="»"/>
        <a:defRPr sz="2248" kern="1200">
          <a:solidFill>
            <a:schemeClr val="tx1"/>
          </a:solidFill>
          <a:latin typeface="+mn-lt"/>
          <a:ea typeface="+mn-ea"/>
          <a:cs typeface="+mn-cs"/>
        </a:defRPr>
      </a:lvl5pPr>
      <a:lvl6pPr marL="2826662" indent="-256969" algn="l" defTabSz="1027877" rtl="0" eaLnBrk="1" latinLnBrk="0" hangingPunct="1">
        <a:spcBef>
          <a:spcPct val="20000"/>
        </a:spcBef>
        <a:buFont typeface="Arial" panose="020B0604020202020204" pitchFamily="34" charset="0"/>
        <a:buChar char="•"/>
        <a:defRPr sz="2248" kern="1200">
          <a:solidFill>
            <a:schemeClr val="tx1"/>
          </a:solidFill>
          <a:latin typeface="+mn-lt"/>
          <a:ea typeface="+mn-ea"/>
          <a:cs typeface="+mn-cs"/>
        </a:defRPr>
      </a:lvl6pPr>
      <a:lvl7pPr marL="3340600" indent="-256969" algn="l" defTabSz="1027877" rtl="0" eaLnBrk="1" latinLnBrk="0" hangingPunct="1">
        <a:spcBef>
          <a:spcPct val="20000"/>
        </a:spcBef>
        <a:buFont typeface="Arial" panose="020B0604020202020204" pitchFamily="34" charset="0"/>
        <a:buChar char="•"/>
        <a:defRPr sz="2248" kern="1200">
          <a:solidFill>
            <a:schemeClr val="tx1"/>
          </a:solidFill>
          <a:latin typeface="+mn-lt"/>
          <a:ea typeface="+mn-ea"/>
          <a:cs typeface="+mn-cs"/>
        </a:defRPr>
      </a:lvl7pPr>
      <a:lvl8pPr marL="3854539" indent="-256969" algn="l" defTabSz="1027877" rtl="0" eaLnBrk="1" latinLnBrk="0" hangingPunct="1">
        <a:spcBef>
          <a:spcPct val="20000"/>
        </a:spcBef>
        <a:buFont typeface="Arial" panose="020B0604020202020204" pitchFamily="34" charset="0"/>
        <a:buChar char="•"/>
        <a:defRPr sz="2248" kern="1200">
          <a:solidFill>
            <a:schemeClr val="tx1"/>
          </a:solidFill>
          <a:latin typeface="+mn-lt"/>
          <a:ea typeface="+mn-ea"/>
          <a:cs typeface="+mn-cs"/>
        </a:defRPr>
      </a:lvl8pPr>
      <a:lvl9pPr marL="4368477" indent="-256969" algn="l" defTabSz="1027877" rtl="0" eaLnBrk="1" latinLnBrk="0" hangingPunct="1">
        <a:spcBef>
          <a:spcPct val="20000"/>
        </a:spcBef>
        <a:buFont typeface="Arial" panose="020B0604020202020204" pitchFamily="34" charset="0"/>
        <a:buChar char="•"/>
        <a:defRPr sz="2248" kern="1200">
          <a:solidFill>
            <a:schemeClr val="tx1"/>
          </a:solidFill>
          <a:latin typeface="+mn-lt"/>
          <a:ea typeface="+mn-ea"/>
          <a:cs typeface="+mn-cs"/>
        </a:defRPr>
      </a:lvl9pPr>
    </p:bodyStyle>
    <p:otherStyle>
      <a:defPPr>
        <a:defRPr lang="lt-LT"/>
      </a:defPPr>
      <a:lvl1pPr marL="0" algn="l" defTabSz="1027877" rtl="0" eaLnBrk="1" latinLnBrk="0" hangingPunct="1">
        <a:defRPr sz="2023" kern="1200">
          <a:solidFill>
            <a:schemeClr val="tx1"/>
          </a:solidFill>
          <a:latin typeface="+mn-lt"/>
          <a:ea typeface="+mn-ea"/>
          <a:cs typeface="+mn-cs"/>
        </a:defRPr>
      </a:lvl1pPr>
      <a:lvl2pPr marL="513939" algn="l" defTabSz="1027877" rtl="0" eaLnBrk="1" latinLnBrk="0" hangingPunct="1">
        <a:defRPr sz="2023" kern="1200">
          <a:solidFill>
            <a:schemeClr val="tx1"/>
          </a:solidFill>
          <a:latin typeface="+mn-lt"/>
          <a:ea typeface="+mn-ea"/>
          <a:cs typeface="+mn-cs"/>
        </a:defRPr>
      </a:lvl2pPr>
      <a:lvl3pPr marL="1027877" algn="l" defTabSz="1027877" rtl="0" eaLnBrk="1" latinLnBrk="0" hangingPunct="1">
        <a:defRPr sz="2023" kern="1200">
          <a:solidFill>
            <a:schemeClr val="tx1"/>
          </a:solidFill>
          <a:latin typeface="+mn-lt"/>
          <a:ea typeface="+mn-ea"/>
          <a:cs typeface="+mn-cs"/>
        </a:defRPr>
      </a:lvl3pPr>
      <a:lvl4pPr marL="1541816" algn="l" defTabSz="1027877" rtl="0" eaLnBrk="1" latinLnBrk="0" hangingPunct="1">
        <a:defRPr sz="2023" kern="1200">
          <a:solidFill>
            <a:schemeClr val="tx1"/>
          </a:solidFill>
          <a:latin typeface="+mn-lt"/>
          <a:ea typeface="+mn-ea"/>
          <a:cs typeface="+mn-cs"/>
        </a:defRPr>
      </a:lvl4pPr>
      <a:lvl5pPr marL="2055754" algn="l" defTabSz="1027877" rtl="0" eaLnBrk="1" latinLnBrk="0" hangingPunct="1">
        <a:defRPr sz="2023" kern="1200">
          <a:solidFill>
            <a:schemeClr val="tx1"/>
          </a:solidFill>
          <a:latin typeface="+mn-lt"/>
          <a:ea typeface="+mn-ea"/>
          <a:cs typeface="+mn-cs"/>
        </a:defRPr>
      </a:lvl5pPr>
      <a:lvl6pPr marL="2569693" algn="l" defTabSz="1027877" rtl="0" eaLnBrk="1" latinLnBrk="0" hangingPunct="1">
        <a:defRPr sz="2023" kern="1200">
          <a:solidFill>
            <a:schemeClr val="tx1"/>
          </a:solidFill>
          <a:latin typeface="+mn-lt"/>
          <a:ea typeface="+mn-ea"/>
          <a:cs typeface="+mn-cs"/>
        </a:defRPr>
      </a:lvl6pPr>
      <a:lvl7pPr marL="3083631" algn="l" defTabSz="1027877" rtl="0" eaLnBrk="1" latinLnBrk="0" hangingPunct="1">
        <a:defRPr sz="2023" kern="1200">
          <a:solidFill>
            <a:schemeClr val="tx1"/>
          </a:solidFill>
          <a:latin typeface="+mn-lt"/>
          <a:ea typeface="+mn-ea"/>
          <a:cs typeface="+mn-cs"/>
        </a:defRPr>
      </a:lvl7pPr>
      <a:lvl8pPr marL="3597570" algn="l" defTabSz="1027877" rtl="0" eaLnBrk="1" latinLnBrk="0" hangingPunct="1">
        <a:defRPr sz="2023" kern="1200">
          <a:solidFill>
            <a:schemeClr val="tx1"/>
          </a:solidFill>
          <a:latin typeface="+mn-lt"/>
          <a:ea typeface="+mn-ea"/>
          <a:cs typeface="+mn-cs"/>
        </a:defRPr>
      </a:lvl8pPr>
      <a:lvl9pPr marL="4111508" algn="l" defTabSz="1027877" rtl="0" eaLnBrk="1" latinLnBrk="0" hangingPunct="1">
        <a:defRPr sz="20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www.youtube.com/user/LietuvosMuitine" TargetMode="External"/><Relationship Id="rId4" Type="http://schemas.openxmlformats.org/officeDocument/2006/relationships/hyperlink" Target="http://www.lrmuitine.l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ject 5"/>
          <p:cNvPicPr/>
          <p:nvPr/>
        </p:nvPicPr>
        <p:blipFill>
          <a:blip r:embed="rId3" cstate="print"/>
          <a:stretch>
            <a:fillRect/>
          </a:stretch>
        </p:blipFill>
        <p:spPr>
          <a:xfrm>
            <a:off x="-1796" y="6653276"/>
            <a:ext cx="10839591" cy="1052520"/>
          </a:xfrm>
          <a:prstGeom prst="rect">
            <a:avLst/>
          </a:prstGeom>
        </p:spPr>
      </p:pic>
      <p:sp>
        <p:nvSpPr>
          <p:cNvPr id="7" name="Rectangle 6">
            <a:extLst>
              <a:ext uri="{FF2B5EF4-FFF2-40B4-BE49-F238E27FC236}">
                <a16:creationId xmlns:a16="http://schemas.microsoft.com/office/drawing/2014/main" id="{99D4D7CC-2B41-332A-B467-8CD65EBCADEB}"/>
              </a:ext>
            </a:extLst>
          </p:cNvPr>
          <p:cNvSpPr/>
          <p:nvPr/>
        </p:nvSpPr>
        <p:spPr>
          <a:xfrm>
            <a:off x="0" y="0"/>
            <a:ext cx="10833100" cy="7708900"/>
          </a:xfrm>
          <a:prstGeom prst="rect">
            <a:avLst/>
          </a:prstGeom>
          <a:solidFill>
            <a:srgbClr val="FECC00"/>
          </a:solidFill>
          <a:ln>
            <a:solidFill>
              <a:srgbClr val="FE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descr="Logo&#10;&#10;Description automatically generated">
            <a:extLst>
              <a:ext uri="{FF2B5EF4-FFF2-40B4-BE49-F238E27FC236}">
                <a16:creationId xmlns:a16="http://schemas.microsoft.com/office/drawing/2014/main" id="{54E494F5-3FD9-CBC0-F11D-4EF59CD08A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072" y="1351083"/>
            <a:ext cx="4536956" cy="4560767"/>
          </a:xfrm>
          <a:prstGeom prst="rect">
            <a:avLst/>
          </a:prstGeom>
        </p:spPr>
      </p:pic>
      <p:grpSp>
        <p:nvGrpSpPr>
          <p:cNvPr id="9" name="object 12">
            <a:extLst>
              <a:ext uri="{FF2B5EF4-FFF2-40B4-BE49-F238E27FC236}">
                <a16:creationId xmlns:a16="http://schemas.microsoft.com/office/drawing/2014/main" id="{54BE8C10-4E4C-EBA0-1179-280102AA0C77}"/>
              </a:ext>
            </a:extLst>
          </p:cNvPr>
          <p:cNvGrpSpPr/>
          <p:nvPr/>
        </p:nvGrpSpPr>
        <p:grpSpPr>
          <a:xfrm>
            <a:off x="0" y="0"/>
            <a:ext cx="10851856" cy="196850"/>
            <a:chOff x="4587126" y="2312456"/>
            <a:chExt cx="5453380" cy="67945"/>
          </a:xfrm>
        </p:grpSpPr>
        <p:sp>
          <p:nvSpPr>
            <p:cNvPr id="10" name="object 13">
              <a:extLst>
                <a:ext uri="{FF2B5EF4-FFF2-40B4-BE49-F238E27FC236}">
                  <a16:creationId xmlns:a16="http://schemas.microsoft.com/office/drawing/2014/main" id="{49D8A585-BB2E-C3D7-5987-87BA81932F9F}"/>
                </a:ext>
              </a:extLst>
            </p:cNvPr>
            <p:cNvSpPr/>
            <p:nvPr/>
          </p:nvSpPr>
          <p:spPr>
            <a:xfrm>
              <a:off x="4587126" y="2312456"/>
              <a:ext cx="1816100" cy="67945"/>
            </a:xfrm>
            <a:custGeom>
              <a:avLst/>
              <a:gdLst/>
              <a:ahLst/>
              <a:cxnLst/>
              <a:rect l="l" t="t" r="r" b="b"/>
              <a:pathLst>
                <a:path w="1816100" h="67944">
                  <a:moveTo>
                    <a:pt x="1815552" y="0"/>
                  </a:moveTo>
                  <a:lnTo>
                    <a:pt x="192471" y="25"/>
                  </a:lnTo>
                  <a:lnTo>
                    <a:pt x="121403" y="25"/>
                  </a:lnTo>
                  <a:lnTo>
                    <a:pt x="74262" y="2688"/>
                  </a:lnTo>
                  <a:lnTo>
                    <a:pt x="35660" y="9938"/>
                  </a:lnTo>
                  <a:lnTo>
                    <a:pt x="9578" y="20669"/>
                  </a:lnTo>
                  <a:lnTo>
                    <a:pt x="0" y="33779"/>
                  </a:lnTo>
                  <a:lnTo>
                    <a:pt x="9578" y="46882"/>
                  </a:lnTo>
                  <a:lnTo>
                    <a:pt x="35660" y="57613"/>
                  </a:lnTo>
                  <a:lnTo>
                    <a:pt x="74262" y="64863"/>
                  </a:lnTo>
                  <a:lnTo>
                    <a:pt x="121403" y="67525"/>
                  </a:lnTo>
                  <a:lnTo>
                    <a:pt x="1815552" y="67525"/>
                  </a:lnTo>
                  <a:lnTo>
                    <a:pt x="1815552" y="0"/>
                  </a:lnTo>
                  <a:close/>
                </a:path>
              </a:pathLst>
            </a:custGeom>
            <a:solidFill>
              <a:srgbClr val="FDBB26"/>
            </a:solidFill>
          </p:spPr>
          <p:txBody>
            <a:bodyPr wrap="square" lIns="0" tIns="0" rIns="0" bIns="0" rtlCol="0"/>
            <a:lstStyle/>
            <a:p>
              <a:endParaRPr/>
            </a:p>
          </p:txBody>
        </p:sp>
        <p:sp>
          <p:nvSpPr>
            <p:cNvPr id="11" name="object 14">
              <a:extLst>
                <a:ext uri="{FF2B5EF4-FFF2-40B4-BE49-F238E27FC236}">
                  <a16:creationId xmlns:a16="http://schemas.microsoft.com/office/drawing/2014/main" id="{505635A3-73B1-F88C-19F9-9C42F17EA6C0}"/>
                </a:ext>
              </a:extLst>
            </p:cNvPr>
            <p:cNvSpPr/>
            <p:nvPr/>
          </p:nvSpPr>
          <p:spPr>
            <a:xfrm>
              <a:off x="6402683" y="2312456"/>
              <a:ext cx="1819275" cy="67945"/>
            </a:xfrm>
            <a:custGeom>
              <a:avLst/>
              <a:gdLst/>
              <a:ahLst/>
              <a:cxnLst/>
              <a:rect l="l" t="t" r="r" b="b"/>
              <a:pathLst>
                <a:path w="1819275" h="67944">
                  <a:moveTo>
                    <a:pt x="1818867" y="0"/>
                  </a:moveTo>
                  <a:lnTo>
                    <a:pt x="0" y="0"/>
                  </a:lnTo>
                  <a:lnTo>
                    <a:pt x="0" y="67525"/>
                  </a:lnTo>
                  <a:lnTo>
                    <a:pt x="1818867" y="67525"/>
                  </a:lnTo>
                  <a:lnTo>
                    <a:pt x="1818867" y="0"/>
                  </a:lnTo>
                  <a:close/>
                </a:path>
              </a:pathLst>
            </a:custGeom>
            <a:solidFill>
              <a:srgbClr val="126A3A"/>
            </a:solidFill>
          </p:spPr>
          <p:txBody>
            <a:bodyPr wrap="square" lIns="0" tIns="0" rIns="0" bIns="0" rtlCol="0"/>
            <a:lstStyle/>
            <a:p>
              <a:endParaRPr/>
            </a:p>
          </p:txBody>
        </p:sp>
        <p:sp>
          <p:nvSpPr>
            <p:cNvPr id="12" name="object 15">
              <a:extLst>
                <a:ext uri="{FF2B5EF4-FFF2-40B4-BE49-F238E27FC236}">
                  <a16:creationId xmlns:a16="http://schemas.microsoft.com/office/drawing/2014/main" id="{E88CFD1D-C5B4-D004-21E7-59661F0E97AF}"/>
                </a:ext>
              </a:extLst>
            </p:cNvPr>
            <p:cNvSpPr/>
            <p:nvPr/>
          </p:nvSpPr>
          <p:spPr>
            <a:xfrm>
              <a:off x="8221554" y="2312456"/>
              <a:ext cx="1819275" cy="67945"/>
            </a:xfrm>
            <a:custGeom>
              <a:avLst/>
              <a:gdLst/>
              <a:ahLst/>
              <a:cxnLst/>
              <a:rect l="l" t="t" r="r" b="b"/>
              <a:pathLst>
                <a:path w="1819275" h="67944">
                  <a:moveTo>
                    <a:pt x="1697454" y="11"/>
                  </a:moveTo>
                  <a:lnTo>
                    <a:pt x="0" y="0"/>
                  </a:lnTo>
                  <a:lnTo>
                    <a:pt x="0" y="67525"/>
                  </a:lnTo>
                  <a:lnTo>
                    <a:pt x="1697454" y="67510"/>
                  </a:lnTo>
                  <a:lnTo>
                    <a:pt x="1744601" y="64848"/>
                  </a:lnTo>
                  <a:lnTo>
                    <a:pt x="1783202" y="57599"/>
                  </a:lnTo>
                  <a:lnTo>
                    <a:pt x="1818855" y="33757"/>
                  </a:lnTo>
                  <a:lnTo>
                    <a:pt x="1809279" y="20654"/>
                  </a:lnTo>
                  <a:lnTo>
                    <a:pt x="1783202" y="9923"/>
                  </a:lnTo>
                  <a:lnTo>
                    <a:pt x="1744601" y="2673"/>
                  </a:lnTo>
                  <a:lnTo>
                    <a:pt x="1697454" y="11"/>
                  </a:lnTo>
                  <a:close/>
                </a:path>
              </a:pathLst>
            </a:custGeom>
            <a:solidFill>
              <a:srgbClr val="E31E24"/>
            </a:solidFill>
          </p:spPr>
          <p:txBody>
            <a:bodyPr wrap="square" lIns="0" tIns="0" rIns="0" bIns="0" rtlCol="0"/>
            <a:lstStyle/>
            <a:p>
              <a:endParaRPr/>
            </a:p>
          </p:txBody>
        </p:sp>
        <p:sp>
          <p:nvSpPr>
            <p:cNvPr id="13" name="object 16">
              <a:extLst>
                <a:ext uri="{FF2B5EF4-FFF2-40B4-BE49-F238E27FC236}">
                  <a16:creationId xmlns:a16="http://schemas.microsoft.com/office/drawing/2014/main" id="{26284697-AC20-1961-0631-5237BF9C3380}"/>
                </a:ext>
              </a:extLst>
            </p:cNvPr>
            <p:cNvSpPr/>
            <p:nvPr/>
          </p:nvSpPr>
          <p:spPr>
            <a:xfrm>
              <a:off x="4587138" y="2312456"/>
              <a:ext cx="1816100" cy="67945"/>
            </a:xfrm>
            <a:custGeom>
              <a:avLst/>
              <a:gdLst/>
              <a:ahLst/>
              <a:cxnLst/>
              <a:rect l="l" t="t" r="r" b="b"/>
              <a:pathLst>
                <a:path w="1816100" h="67944">
                  <a:moveTo>
                    <a:pt x="1694148" y="25"/>
                  </a:moveTo>
                  <a:lnTo>
                    <a:pt x="1623081" y="25"/>
                  </a:lnTo>
                  <a:lnTo>
                    <a:pt x="0" y="0"/>
                  </a:lnTo>
                  <a:lnTo>
                    <a:pt x="0" y="67525"/>
                  </a:lnTo>
                  <a:lnTo>
                    <a:pt x="1694148" y="67525"/>
                  </a:lnTo>
                  <a:lnTo>
                    <a:pt x="1741287" y="64863"/>
                  </a:lnTo>
                  <a:lnTo>
                    <a:pt x="1779889" y="57613"/>
                  </a:lnTo>
                  <a:lnTo>
                    <a:pt x="1805972" y="46882"/>
                  </a:lnTo>
                  <a:lnTo>
                    <a:pt x="1815551" y="33779"/>
                  </a:lnTo>
                  <a:lnTo>
                    <a:pt x="1805972" y="20669"/>
                  </a:lnTo>
                  <a:lnTo>
                    <a:pt x="1779889" y="9938"/>
                  </a:lnTo>
                  <a:lnTo>
                    <a:pt x="1741287" y="2688"/>
                  </a:lnTo>
                  <a:lnTo>
                    <a:pt x="1694148" y="25"/>
                  </a:lnTo>
                  <a:close/>
                </a:path>
              </a:pathLst>
            </a:custGeom>
            <a:solidFill>
              <a:srgbClr val="FDBB26"/>
            </a:solidFill>
          </p:spPr>
          <p:txBody>
            <a:bodyPr wrap="square" lIns="0" tIns="0" rIns="0" bIns="0" rtlCol="0"/>
            <a:lstStyle/>
            <a:p>
              <a:endParaRPr/>
            </a:p>
          </p:txBody>
        </p:sp>
        <p:sp>
          <p:nvSpPr>
            <p:cNvPr id="14" name="object 17">
              <a:extLst>
                <a:ext uri="{FF2B5EF4-FFF2-40B4-BE49-F238E27FC236}">
                  <a16:creationId xmlns:a16="http://schemas.microsoft.com/office/drawing/2014/main" id="{39A746E9-534B-FFDB-A26E-80718E81426A}"/>
                </a:ext>
              </a:extLst>
            </p:cNvPr>
            <p:cNvSpPr/>
            <p:nvPr/>
          </p:nvSpPr>
          <p:spPr>
            <a:xfrm>
              <a:off x="8221554" y="2312456"/>
              <a:ext cx="1819275" cy="67945"/>
            </a:xfrm>
            <a:custGeom>
              <a:avLst/>
              <a:gdLst/>
              <a:ahLst/>
              <a:cxnLst/>
              <a:rect l="l" t="t" r="r" b="b"/>
              <a:pathLst>
                <a:path w="1819275" h="67944">
                  <a:moveTo>
                    <a:pt x="1818855" y="0"/>
                  </a:moveTo>
                  <a:lnTo>
                    <a:pt x="121401" y="11"/>
                  </a:lnTo>
                  <a:lnTo>
                    <a:pt x="74253" y="2673"/>
                  </a:lnTo>
                  <a:lnTo>
                    <a:pt x="35653" y="9923"/>
                  </a:lnTo>
                  <a:lnTo>
                    <a:pt x="0" y="33757"/>
                  </a:lnTo>
                  <a:lnTo>
                    <a:pt x="9576" y="46869"/>
                  </a:lnTo>
                  <a:lnTo>
                    <a:pt x="35653" y="57599"/>
                  </a:lnTo>
                  <a:lnTo>
                    <a:pt x="74253" y="64848"/>
                  </a:lnTo>
                  <a:lnTo>
                    <a:pt x="121401" y="67510"/>
                  </a:lnTo>
                  <a:lnTo>
                    <a:pt x="1818855" y="67525"/>
                  </a:lnTo>
                  <a:lnTo>
                    <a:pt x="1818855" y="0"/>
                  </a:lnTo>
                  <a:close/>
                </a:path>
              </a:pathLst>
            </a:custGeom>
            <a:solidFill>
              <a:srgbClr val="E31E24"/>
            </a:solid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793C06D-C68A-B480-A979-8764C2FF06E2}"/>
              </a:ext>
            </a:extLst>
          </p:cNvPr>
          <p:cNvSpPr/>
          <p:nvPr/>
        </p:nvSpPr>
        <p:spPr>
          <a:xfrm>
            <a:off x="15494" y="-641350"/>
            <a:ext cx="10834896" cy="835025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EAEAE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a:ln>
                  <a:noFill/>
                </a:ln>
                <a:solidFill>
                  <a:srgbClr val="00B050"/>
                </a:solidFill>
                <a:effectLst/>
                <a:uLnTx/>
                <a:uFillTx/>
                <a:latin typeface="Calibri"/>
                <a:ea typeface="+mn-ea"/>
                <a:cs typeface="+mn-cs"/>
              </a:rPr>
              <a:t>R</a:t>
            </a:r>
            <a:endParaRPr kumimoji="0" lang="en-US" sz="2400" b="1" i="0" u="none" strike="noStrike" kern="0" cap="none" spc="0" normalizeH="0" baseline="0" noProof="0" dirty="0">
              <a:ln>
                <a:noFill/>
              </a:ln>
              <a:solidFill>
                <a:srgbClr val="00B05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9B5876DB-76E0-9708-FCF0-DC253F990158}"/>
              </a:ext>
            </a:extLst>
          </p:cNvPr>
          <p:cNvPicPr>
            <a:picLocks noChangeAspect="1"/>
          </p:cNvPicPr>
          <p:nvPr/>
        </p:nvPicPr>
        <p:blipFill>
          <a:blip r:embed="rId3"/>
          <a:stretch>
            <a:fillRect/>
          </a:stretch>
        </p:blipFill>
        <p:spPr>
          <a:xfrm>
            <a:off x="0" y="-31750"/>
            <a:ext cx="10833100" cy="84304"/>
          </a:xfrm>
          <a:prstGeom prst="rect">
            <a:avLst/>
          </a:prstGeom>
        </p:spPr>
      </p:pic>
      <p:graphicFrame>
        <p:nvGraphicFramePr>
          <p:cNvPr id="5" name="Table 5">
            <a:extLst>
              <a:ext uri="{FF2B5EF4-FFF2-40B4-BE49-F238E27FC236}">
                <a16:creationId xmlns:a16="http://schemas.microsoft.com/office/drawing/2014/main" id="{8271960E-5708-EE96-A033-35F17E0B4445}"/>
              </a:ext>
            </a:extLst>
          </p:cNvPr>
          <p:cNvGraphicFramePr>
            <a:graphicFrameLocks noGrp="1"/>
          </p:cNvGraphicFramePr>
          <p:nvPr>
            <p:extLst>
              <p:ext uri="{D42A27DB-BD31-4B8C-83A1-F6EECF244321}">
                <p14:modId xmlns:p14="http://schemas.microsoft.com/office/powerpoint/2010/main" val="4015558819"/>
              </p:ext>
            </p:extLst>
          </p:nvPr>
        </p:nvGraphicFramePr>
        <p:xfrm>
          <a:off x="0" y="1843616"/>
          <a:ext cx="10817601" cy="4346520"/>
        </p:xfrm>
        <a:graphic>
          <a:graphicData uri="http://schemas.openxmlformats.org/drawingml/2006/table">
            <a:tbl>
              <a:tblPr firstRow="1" bandRow="1">
                <a:tableStyleId>{5C22544A-7EE6-4342-B048-85BDC9FD1C3A}</a:tableStyleId>
              </a:tblPr>
              <a:tblGrid>
                <a:gridCol w="743533">
                  <a:extLst>
                    <a:ext uri="{9D8B030D-6E8A-4147-A177-3AD203B41FA5}">
                      <a16:colId xmlns:a16="http://schemas.microsoft.com/office/drawing/2014/main" val="3339451010"/>
                    </a:ext>
                  </a:extLst>
                </a:gridCol>
                <a:gridCol w="540237">
                  <a:extLst>
                    <a:ext uri="{9D8B030D-6E8A-4147-A177-3AD203B41FA5}">
                      <a16:colId xmlns:a16="http://schemas.microsoft.com/office/drawing/2014/main" val="3877234555"/>
                    </a:ext>
                  </a:extLst>
                </a:gridCol>
                <a:gridCol w="540237">
                  <a:extLst>
                    <a:ext uri="{9D8B030D-6E8A-4147-A177-3AD203B41FA5}">
                      <a16:colId xmlns:a16="http://schemas.microsoft.com/office/drawing/2014/main" val="366473209"/>
                    </a:ext>
                  </a:extLst>
                </a:gridCol>
                <a:gridCol w="540237">
                  <a:extLst>
                    <a:ext uri="{9D8B030D-6E8A-4147-A177-3AD203B41FA5}">
                      <a16:colId xmlns:a16="http://schemas.microsoft.com/office/drawing/2014/main" val="2915533974"/>
                    </a:ext>
                  </a:extLst>
                </a:gridCol>
                <a:gridCol w="542706">
                  <a:extLst>
                    <a:ext uri="{9D8B030D-6E8A-4147-A177-3AD203B41FA5}">
                      <a16:colId xmlns:a16="http://schemas.microsoft.com/office/drawing/2014/main" val="1889621088"/>
                    </a:ext>
                  </a:extLst>
                </a:gridCol>
                <a:gridCol w="614945">
                  <a:extLst>
                    <a:ext uri="{9D8B030D-6E8A-4147-A177-3AD203B41FA5}">
                      <a16:colId xmlns:a16="http://schemas.microsoft.com/office/drawing/2014/main" val="2682913277"/>
                    </a:ext>
                  </a:extLst>
                </a:gridCol>
                <a:gridCol w="608186">
                  <a:extLst>
                    <a:ext uri="{9D8B030D-6E8A-4147-A177-3AD203B41FA5}">
                      <a16:colId xmlns:a16="http://schemas.microsoft.com/office/drawing/2014/main" val="1782335315"/>
                    </a:ext>
                  </a:extLst>
                </a:gridCol>
                <a:gridCol w="549659">
                  <a:extLst>
                    <a:ext uri="{9D8B030D-6E8A-4147-A177-3AD203B41FA5}">
                      <a16:colId xmlns:a16="http://schemas.microsoft.com/office/drawing/2014/main" val="4109466389"/>
                    </a:ext>
                  </a:extLst>
                </a:gridCol>
                <a:gridCol w="549659">
                  <a:extLst>
                    <a:ext uri="{9D8B030D-6E8A-4147-A177-3AD203B41FA5}">
                      <a16:colId xmlns:a16="http://schemas.microsoft.com/office/drawing/2014/main" val="2189358912"/>
                    </a:ext>
                  </a:extLst>
                </a:gridCol>
                <a:gridCol w="549659">
                  <a:extLst>
                    <a:ext uri="{9D8B030D-6E8A-4147-A177-3AD203B41FA5}">
                      <a16:colId xmlns:a16="http://schemas.microsoft.com/office/drawing/2014/main" val="477132617"/>
                    </a:ext>
                  </a:extLst>
                </a:gridCol>
                <a:gridCol w="551892">
                  <a:extLst>
                    <a:ext uri="{9D8B030D-6E8A-4147-A177-3AD203B41FA5}">
                      <a16:colId xmlns:a16="http://schemas.microsoft.com/office/drawing/2014/main" val="2525902878"/>
                    </a:ext>
                  </a:extLst>
                </a:gridCol>
                <a:gridCol w="547426">
                  <a:extLst>
                    <a:ext uri="{9D8B030D-6E8A-4147-A177-3AD203B41FA5}">
                      <a16:colId xmlns:a16="http://schemas.microsoft.com/office/drawing/2014/main" val="2407289492"/>
                    </a:ext>
                  </a:extLst>
                </a:gridCol>
                <a:gridCol w="549659">
                  <a:extLst>
                    <a:ext uri="{9D8B030D-6E8A-4147-A177-3AD203B41FA5}">
                      <a16:colId xmlns:a16="http://schemas.microsoft.com/office/drawing/2014/main" val="1465739783"/>
                    </a:ext>
                  </a:extLst>
                </a:gridCol>
                <a:gridCol w="647285">
                  <a:extLst>
                    <a:ext uri="{9D8B030D-6E8A-4147-A177-3AD203B41FA5}">
                      <a16:colId xmlns:a16="http://schemas.microsoft.com/office/drawing/2014/main" val="3101912750"/>
                    </a:ext>
                  </a:extLst>
                </a:gridCol>
                <a:gridCol w="452034">
                  <a:extLst>
                    <a:ext uri="{9D8B030D-6E8A-4147-A177-3AD203B41FA5}">
                      <a16:colId xmlns:a16="http://schemas.microsoft.com/office/drawing/2014/main" val="1071339657"/>
                    </a:ext>
                  </a:extLst>
                </a:gridCol>
                <a:gridCol w="549659">
                  <a:extLst>
                    <a:ext uri="{9D8B030D-6E8A-4147-A177-3AD203B41FA5}">
                      <a16:colId xmlns:a16="http://schemas.microsoft.com/office/drawing/2014/main" val="3178328673"/>
                    </a:ext>
                  </a:extLst>
                </a:gridCol>
                <a:gridCol w="641270">
                  <a:extLst>
                    <a:ext uri="{9D8B030D-6E8A-4147-A177-3AD203B41FA5}">
                      <a16:colId xmlns:a16="http://schemas.microsoft.com/office/drawing/2014/main" val="1694197911"/>
                    </a:ext>
                  </a:extLst>
                </a:gridCol>
                <a:gridCol w="549659">
                  <a:extLst>
                    <a:ext uri="{9D8B030D-6E8A-4147-A177-3AD203B41FA5}">
                      <a16:colId xmlns:a16="http://schemas.microsoft.com/office/drawing/2014/main" val="746418884"/>
                    </a:ext>
                  </a:extLst>
                </a:gridCol>
                <a:gridCol w="549659">
                  <a:extLst>
                    <a:ext uri="{9D8B030D-6E8A-4147-A177-3AD203B41FA5}">
                      <a16:colId xmlns:a16="http://schemas.microsoft.com/office/drawing/2014/main" val="2077840872"/>
                    </a:ext>
                  </a:extLst>
                </a:gridCol>
              </a:tblGrid>
              <a:tr h="574639">
                <a:tc>
                  <a:txBody>
                    <a:bodyPr/>
                    <a:lstStyle/>
                    <a:p>
                      <a:endParaRPr lang="en-US" sz="1400" dirty="0"/>
                    </a:p>
                  </a:txBody>
                  <a:tcPr/>
                </a:tc>
                <a:tc>
                  <a:txBody>
                    <a:bodyPr/>
                    <a:lstStyle/>
                    <a:p>
                      <a:r>
                        <a:rPr lang="lt-LT" sz="1200" dirty="0"/>
                        <a:t>8:</a:t>
                      </a:r>
                    </a:p>
                    <a:p>
                      <a:r>
                        <a:rPr lang="lt-LT" sz="1200" dirty="0"/>
                        <a:t>00</a:t>
                      </a:r>
                      <a:endParaRPr lang="en-US" sz="1200" dirty="0"/>
                    </a:p>
                  </a:txBody>
                  <a:tcPr/>
                </a:tc>
                <a:tc>
                  <a:txBody>
                    <a:bodyPr/>
                    <a:lstStyle/>
                    <a:p>
                      <a:r>
                        <a:rPr lang="lt-LT" sz="1200" dirty="0"/>
                        <a:t>8:</a:t>
                      </a:r>
                    </a:p>
                    <a:p>
                      <a:r>
                        <a:rPr lang="lt-LT" sz="1200" dirty="0"/>
                        <a:t>30</a:t>
                      </a:r>
                      <a:endParaRPr lang="en-US" sz="1200" dirty="0"/>
                    </a:p>
                  </a:txBody>
                  <a:tcPr/>
                </a:tc>
                <a:tc>
                  <a:txBody>
                    <a:bodyPr/>
                    <a:lstStyle/>
                    <a:p>
                      <a:r>
                        <a:rPr lang="lt-LT" sz="1200" dirty="0"/>
                        <a:t>9:</a:t>
                      </a:r>
                    </a:p>
                    <a:p>
                      <a:r>
                        <a:rPr lang="lt-LT" sz="1200" dirty="0"/>
                        <a:t>00</a:t>
                      </a:r>
                      <a:endParaRPr lang="en-US" sz="1200" dirty="0"/>
                    </a:p>
                  </a:txBody>
                  <a:tcPr/>
                </a:tc>
                <a:tc>
                  <a:txBody>
                    <a:bodyPr/>
                    <a:lstStyle/>
                    <a:p>
                      <a:r>
                        <a:rPr lang="lt-LT" sz="1200" dirty="0"/>
                        <a:t>9:</a:t>
                      </a:r>
                    </a:p>
                    <a:p>
                      <a:r>
                        <a:rPr lang="lt-LT" sz="1200" dirty="0"/>
                        <a:t>30</a:t>
                      </a:r>
                      <a:endParaRPr lang="en-US" sz="1200" dirty="0"/>
                    </a:p>
                  </a:txBody>
                  <a:tcPr/>
                </a:tc>
                <a:tc>
                  <a:txBody>
                    <a:bodyPr/>
                    <a:lstStyle/>
                    <a:p>
                      <a:r>
                        <a:rPr lang="lt-LT" sz="1200" dirty="0"/>
                        <a:t>10:</a:t>
                      </a:r>
                    </a:p>
                    <a:p>
                      <a:r>
                        <a:rPr lang="lt-LT" sz="1200" dirty="0"/>
                        <a:t>00</a:t>
                      </a:r>
                      <a:endParaRPr lang="en-US" sz="1200" dirty="0"/>
                    </a:p>
                  </a:txBody>
                  <a:tcPr/>
                </a:tc>
                <a:tc>
                  <a:txBody>
                    <a:bodyPr/>
                    <a:lstStyle/>
                    <a:p>
                      <a:r>
                        <a:rPr lang="lt-LT" sz="1200" dirty="0"/>
                        <a:t>10:</a:t>
                      </a:r>
                    </a:p>
                    <a:p>
                      <a:r>
                        <a:rPr lang="lt-LT" sz="1200" dirty="0"/>
                        <a:t>30</a:t>
                      </a:r>
                      <a:endParaRPr lang="en-US" sz="1200" dirty="0"/>
                    </a:p>
                  </a:txBody>
                  <a:tcPr/>
                </a:tc>
                <a:tc>
                  <a:txBody>
                    <a:bodyPr/>
                    <a:lstStyle/>
                    <a:p>
                      <a:r>
                        <a:rPr lang="lt-LT" sz="1200" dirty="0"/>
                        <a:t>11:</a:t>
                      </a:r>
                    </a:p>
                    <a:p>
                      <a:r>
                        <a:rPr lang="lt-LT" sz="1200" dirty="0"/>
                        <a:t>00</a:t>
                      </a:r>
                      <a:endParaRPr lang="en-US" sz="1200" dirty="0"/>
                    </a:p>
                  </a:txBody>
                  <a:tcPr/>
                </a:tc>
                <a:tc>
                  <a:txBody>
                    <a:bodyPr/>
                    <a:lstStyle/>
                    <a:p>
                      <a:r>
                        <a:rPr lang="lt-LT" sz="1200" dirty="0"/>
                        <a:t>11:</a:t>
                      </a:r>
                    </a:p>
                    <a:p>
                      <a:r>
                        <a:rPr lang="lt-LT" sz="1200" dirty="0"/>
                        <a:t>30</a:t>
                      </a:r>
                      <a:endParaRPr lang="en-US" sz="1200" dirty="0"/>
                    </a:p>
                  </a:txBody>
                  <a:tcPr/>
                </a:tc>
                <a:tc>
                  <a:txBody>
                    <a:bodyPr/>
                    <a:lstStyle/>
                    <a:p>
                      <a:r>
                        <a:rPr lang="lt-LT" sz="1200" dirty="0"/>
                        <a:t>12:</a:t>
                      </a:r>
                    </a:p>
                    <a:p>
                      <a:r>
                        <a:rPr lang="lt-LT" sz="1200" dirty="0"/>
                        <a:t>00</a:t>
                      </a:r>
                      <a:endParaRPr lang="en-US" sz="1200" dirty="0"/>
                    </a:p>
                  </a:txBody>
                  <a:tcPr/>
                </a:tc>
                <a:tc>
                  <a:txBody>
                    <a:bodyPr/>
                    <a:lstStyle/>
                    <a:p>
                      <a:r>
                        <a:rPr lang="lt-LT" sz="1200" dirty="0"/>
                        <a:t>12:</a:t>
                      </a:r>
                    </a:p>
                    <a:p>
                      <a:r>
                        <a:rPr lang="lt-LT" sz="1200" dirty="0"/>
                        <a:t>30</a:t>
                      </a:r>
                      <a:endParaRPr lang="en-US" sz="1200" dirty="0"/>
                    </a:p>
                  </a:txBody>
                  <a:tcPr/>
                </a:tc>
                <a:tc>
                  <a:txBody>
                    <a:bodyPr/>
                    <a:lstStyle/>
                    <a:p>
                      <a:r>
                        <a:rPr lang="lt-LT" sz="1200" dirty="0"/>
                        <a:t>13:</a:t>
                      </a:r>
                    </a:p>
                    <a:p>
                      <a:r>
                        <a:rPr lang="lt-LT" sz="1200" dirty="0"/>
                        <a:t>00</a:t>
                      </a:r>
                      <a:endParaRPr lang="en-US" sz="1200" dirty="0"/>
                    </a:p>
                  </a:txBody>
                  <a:tcPr/>
                </a:tc>
                <a:tc>
                  <a:txBody>
                    <a:bodyPr/>
                    <a:lstStyle/>
                    <a:p>
                      <a:r>
                        <a:rPr lang="lt-LT" sz="1200" dirty="0"/>
                        <a:t>13:</a:t>
                      </a:r>
                    </a:p>
                    <a:p>
                      <a:r>
                        <a:rPr lang="lt-LT" sz="1200" dirty="0"/>
                        <a:t>30</a:t>
                      </a:r>
                      <a:endParaRPr lang="en-US" sz="1200" dirty="0"/>
                    </a:p>
                  </a:txBody>
                  <a:tcPr/>
                </a:tc>
                <a:tc>
                  <a:txBody>
                    <a:bodyPr/>
                    <a:lstStyle/>
                    <a:p>
                      <a:r>
                        <a:rPr lang="lt-LT" sz="1200" dirty="0"/>
                        <a:t>14:</a:t>
                      </a:r>
                    </a:p>
                    <a:p>
                      <a:r>
                        <a:rPr lang="lt-LT" sz="1200" dirty="0"/>
                        <a:t>00</a:t>
                      </a:r>
                      <a:endParaRPr lang="en-US" sz="1200" dirty="0"/>
                    </a:p>
                  </a:txBody>
                  <a:tcPr/>
                </a:tc>
                <a:tc>
                  <a:txBody>
                    <a:bodyPr/>
                    <a:lstStyle/>
                    <a:p>
                      <a:r>
                        <a:rPr lang="lt-LT" sz="1200" dirty="0"/>
                        <a:t>14:</a:t>
                      </a:r>
                    </a:p>
                    <a:p>
                      <a:r>
                        <a:rPr lang="lt-LT" sz="1200" dirty="0"/>
                        <a:t>30</a:t>
                      </a:r>
                      <a:endParaRPr lang="en-US" sz="1200" dirty="0"/>
                    </a:p>
                  </a:txBody>
                  <a:tcPr/>
                </a:tc>
                <a:tc>
                  <a:txBody>
                    <a:bodyPr/>
                    <a:lstStyle/>
                    <a:p>
                      <a:r>
                        <a:rPr lang="lt-LT" sz="1200" dirty="0"/>
                        <a:t>15:</a:t>
                      </a:r>
                    </a:p>
                    <a:p>
                      <a:r>
                        <a:rPr lang="lt-LT" sz="1200" dirty="0"/>
                        <a:t>00</a:t>
                      </a:r>
                      <a:endParaRPr lang="en-US" sz="1200" dirty="0"/>
                    </a:p>
                  </a:txBody>
                  <a:tcPr/>
                </a:tc>
                <a:tc>
                  <a:txBody>
                    <a:bodyPr/>
                    <a:lstStyle/>
                    <a:p>
                      <a:r>
                        <a:rPr lang="lt-LT" sz="1200" dirty="0"/>
                        <a:t>15:</a:t>
                      </a:r>
                    </a:p>
                    <a:p>
                      <a:r>
                        <a:rPr lang="lt-LT" sz="1200" dirty="0"/>
                        <a:t>30</a:t>
                      </a:r>
                      <a:endParaRPr lang="en-US" sz="1200" dirty="0"/>
                    </a:p>
                  </a:txBody>
                  <a:tcPr/>
                </a:tc>
                <a:tc>
                  <a:txBody>
                    <a:bodyPr/>
                    <a:lstStyle/>
                    <a:p>
                      <a:r>
                        <a:rPr lang="lt-LT" sz="1200" dirty="0"/>
                        <a:t>16:</a:t>
                      </a:r>
                    </a:p>
                    <a:p>
                      <a:r>
                        <a:rPr lang="lt-LT" sz="1200" dirty="0"/>
                        <a:t>00</a:t>
                      </a:r>
                      <a:endParaRPr lang="en-US" sz="1200" dirty="0"/>
                    </a:p>
                  </a:txBody>
                  <a:tcPr/>
                </a:tc>
                <a:tc>
                  <a:txBody>
                    <a:bodyPr/>
                    <a:lstStyle/>
                    <a:p>
                      <a:r>
                        <a:rPr lang="lt-LT" sz="1200" dirty="0"/>
                        <a:t>16:</a:t>
                      </a:r>
                    </a:p>
                    <a:p>
                      <a:r>
                        <a:rPr lang="lt-LT" sz="1200" dirty="0"/>
                        <a:t>30</a:t>
                      </a:r>
                      <a:endParaRPr lang="en-US" sz="1200" dirty="0"/>
                    </a:p>
                  </a:txBody>
                  <a:tcPr/>
                </a:tc>
                <a:extLst>
                  <a:ext uri="{0D108BD9-81ED-4DB2-BD59-A6C34878D82A}">
                    <a16:rowId xmlns:a16="http://schemas.microsoft.com/office/drawing/2014/main" val="788938820"/>
                  </a:ext>
                </a:extLst>
              </a:tr>
              <a:tr h="529434">
                <a:tc>
                  <a:txBody>
                    <a:bodyPr/>
                    <a:lstStyle/>
                    <a:p>
                      <a:r>
                        <a:rPr lang="lt-LT" dirty="0"/>
                        <a:t>KDV1 </a:t>
                      </a:r>
                      <a:endParaRPr lang="en-US" dirty="0"/>
                    </a:p>
                  </a:txBody>
                  <a:tcPr/>
                </a:tc>
                <a:tc>
                  <a:txBody>
                    <a:bodyPr/>
                    <a:lstStyle/>
                    <a:p>
                      <a:r>
                        <a:rPr lang="lt-LT" sz="1600" b="1" dirty="0">
                          <a:solidFill>
                            <a:srgbClr val="FF0000"/>
                          </a:solidFill>
                        </a:rPr>
                        <a:t>JJH301</a:t>
                      </a:r>
                      <a:endParaRPr lang="en-US" sz="1600" b="1" dirty="0">
                        <a:solidFill>
                          <a:srgbClr val="FF0000"/>
                        </a:solidFill>
                      </a:endParaRP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LOF</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702</a:t>
                      </a:r>
                      <a:endParaRPr kumimoji="0" lang="en-US" sz="16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LUF</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453</a:t>
                      </a:r>
                      <a:endParaRPr kumimoji="0" lang="en-US" sz="16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LUX</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102</a:t>
                      </a:r>
                      <a:endParaRPr kumimoji="0" lang="en-US" sz="16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r>
                        <a:rPr lang="lt-LT" sz="2800" b="1" dirty="0">
                          <a:solidFill>
                            <a:srgbClr val="00B050"/>
                          </a:solidFill>
                        </a:rPr>
                        <a:t>R</a:t>
                      </a:r>
                      <a:endParaRPr lang="en-US" sz="2800" b="1" dirty="0">
                        <a:solidFill>
                          <a:srgbClr val="00B050"/>
                        </a:solidFill>
                      </a:endParaRPr>
                    </a:p>
                  </a:txBody>
                  <a:tcPr/>
                </a:tc>
                <a:tc>
                  <a:txBody>
                    <a:bodyPr/>
                    <a:lstStyle/>
                    <a:p>
                      <a:endParaRPr lang="en-US"/>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ZL4427</a:t>
                      </a:r>
                    </a:p>
                  </a:txBody>
                  <a:tcPr/>
                </a:tc>
                <a:tc>
                  <a:txBody>
                    <a:bodyPr/>
                    <a:lstStyle/>
                    <a:p>
                      <a:endParaRPr 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X34A62</a:t>
                      </a:r>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BET552</a:t>
                      </a:r>
                    </a:p>
                  </a:txBody>
                  <a:tcPr/>
                </a:tc>
                <a:tc>
                  <a:txBody>
                    <a:bodyPr/>
                    <a:lstStyle/>
                    <a:p>
                      <a:endParaRPr lang="en-US"/>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BBD</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1V6</a:t>
                      </a:r>
                    </a:p>
                  </a:txBody>
                  <a:tcPr/>
                </a:tc>
                <a:extLst>
                  <a:ext uri="{0D108BD9-81ED-4DB2-BD59-A6C34878D82A}">
                    <a16:rowId xmlns:a16="http://schemas.microsoft.com/office/drawing/2014/main" val="1313010571"/>
                  </a:ext>
                </a:extLst>
              </a:tr>
              <a:tr h="588840">
                <a:tc>
                  <a:txBody>
                    <a:bodyPr/>
                    <a:lstStyle/>
                    <a:p>
                      <a:r>
                        <a:rPr lang="lt-LT" dirty="0"/>
                        <a:t>KDV2</a:t>
                      </a:r>
                      <a:endParaRPr lang="en-US" dirty="0"/>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LIF</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902</a:t>
                      </a:r>
                      <a:endParaRPr kumimoji="0" lang="en-US" sz="16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LAF</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954</a:t>
                      </a:r>
                      <a:endParaRPr kumimoji="0" lang="en-US" sz="16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NE35J6</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ZZZ1234</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KAKA23</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PAR478</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RU131L</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ZJB0K1</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EINA82</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t-LT" sz="16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a:ln>
                            <a:noFill/>
                          </a:ln>
                          <a:solidFill>
                            <a:srgbClr val="FF0000"/>
                          </a:solidFill>
                          <a:effectLst/>
                          <a:uLnTx/>
                          <a:uFillTx/>
                          <a:latin typeface="+mn-lt"/>
                          <a:ea typeface="+mn-ea"/>
                          <a:cs typeface="+mn-cs"/>
                        </a:rPr>
                        <a:t>ЖЖ</a:t>
                      </a:r>
                      <a:r>
                        <a:rPr kumimoji="0" lang="lt-LT" sz="1600" b="1" i="0" u="none" strike="noStrike" kern="0" cap="none" spc="0" normalizeH="0" baseline="0" noProof="0" dirty="0">
                          <a:ln>
                            <a:noFill/>
                          </a:ln>
                          <a:solidFill>
                            <a:srgbClr val="FF0000"/>
                          </a:solidFill>
                          <a:effectLst/>
                          <a:uLnTx/>
                          <a:uFillTx/>
                          <a:latin typeface="+mn-lt"/>
                          <a:ea typeface="+mn-ea"/>
                          <a:cs typeface="+mn-cs"/>
                        </a:rPr>
                        <a:t>1A5</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a:ln>
                            <a:noFill/>
                          </a:ln>
                          <a:solidFill>
                            <a:srgbClr val="FF0000"/>
                          </a:solidFill>
                          <a:effectLst/>
                          <a:uLnTx/>
                          <a:uFillTx/>
                          <a:latin typeface="+mn-lt"/>
                          <a:ea typeface="+mn-ea"/>
                          <a:cs typeface="+mn-cs"/>
                        </a:rPr>
                        <a:t>ЮЭФ</a:t>
                      </a:r>
                      <a:r>
                        <a:rPr kumimoji="0" lang="lt-LT" sz="1600" b="1" i="0" u="none" strike="noStrike" kern="0" cap="none" spc="0" normalizeH="0" baseline="0" noProof="0" dirty="0">
                          <a:ln>
                            <a:noFill/>
                          </a:ln>
                          <a:solidFill>
                            <a:srgbClr val="FF0000"/>
                          </a:solidFill>
                          <a:effectLst/>
                          <a:uLnTx/>
                          <a:uFillTx/>
                          <a:latin typeface="+mn-lt"/>
                          <a:ea typeface="+mn-ea"/>
                          <a:cs typeface="+mn-cs"/>
                        </a:rPr>
                        <a:t>22A</a:t>
                      </a:r>
                      <a:endParaRPr kumimoji="0" lang="en-US" sz="16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r>
                        <a:rPr lang="lt-LT" sz="2400" b="1" dirty="0">
                          <a:solidFill>
                            <a:srgbClr val="00B050"/>
                          </a:solidFill>
                        </a:rPr>
                        <a:t>R</a:t>
                      </a:r>
                      <a:endParaRPr lang="en-US" sz="2400" b="1" dirty="0">
                        <a:solidFill>
                          <a:srgbClr val="00B050"/>
                        </a:solidFill>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LOR</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K02</a:t>
                      </a:r>
                      <a:endParaRPr kumimoji="0" lang="en-US" sz="16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A01</a:t>
                      </a:r>
                    </a:p>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B02</a:t>
                      </a:r>
                      <a:endParaRPr kumimoji="0" lang="en-US" sz="16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a:p>
                  </a:txBody>
                  <a:tcPr/>
                </a:tc>
                <a:extLst>
                  <a:ext uri="{0D108BD9-81ED-4DB2-BD59-A6C34878D82A}">
                    <a16:rowId xmlns:a16="http://schemas.microsoft.com/office/drawing/2014/main" val="287870807"/>
                  </a:ext>
                </a:extLst>
              </a:tr>
              <a:tr h="622721">
                <a:tc>
                  <a:txBody>
                    <a:bodyPr/>
                    <a:lstStyle/>
                    <a:p>
                      <a:r>
                        <a:rPr lang="lt-LT" dirty="0"/>
                        <a:t>KDV3</a:t>
                      </a:r>
                      <a:endParaRPr lang="en-US" dirty="0"/>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BAR356</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BULL65</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11DE45</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123KK35</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ZORO33</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33KI27</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DUCK1</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RABIT12</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VULF13</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FOX777</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ZORO17</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DDU569</a:t>
                      </a:r>
                    </a:p>
                  </a:txBody>
                  <a:tcPr/>
                </a:tc>
                <a:tc>
                  <a:txBody>
                    <a:bodyPr/>
                    <a:lstStyle/>
                    <a:p>
                      <a:endParaRPr lang="en-US"/>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a:ln>
                            <a:noFill/>
                          </a:ln>
                          <a:solidFill>
                            <a:srgbClr val="FF0000"/>
                          </a:solidFill>
                          <a:effectLst/>
                          <a:uLnTx/>
                          <a:uFillTx/>
                          <a:latin typeface="+mn-lt"/>
                          <a:ea typeface="+mn-ea"/>
                          <a:cs typeface="+mn-cs"/>
                        </a:rPr>
                        <a:t>ДД23Л01</a:t>
                      </a:r>
                      <a:endParaRPr kumimoji="0" lang="lt-LT" sz="16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dirty="0"/>
                    </a:p>
                  </a:txBody>
                  <a:tcPr/>
                </a:tc>
                <a:tc>
                  <a:txBody>
                    <a:bodyPr/>
                    <a:lstStyle/>
                    <a:p>
                      <a:r>
                        <a:rPr lang="lt-LT" sz="2400" b="1" dirty="0">
                          <a:solidFill>
                            <a:srgbClr val="00B050"/>
                          </a:solidFill>
                        </a:rPr>
                        <a:t>R</a:t>
                      </a:r>
                      <a:endParaRPr lang="en-US" sz="2400" b="1" dirty="0">
                        <a:solidFill>
                          <a:srgbClr val="00B050"/>
                        </a:solidFill>
                      </a:endParaRPr>
                    </a:p>
                  </a:txBody>
                  <a:tcPr/>
                </a:tc>
                <a:extLst>
                  <a:ext uri="{0D108BD9-81ED-4DB2-BD59-A6C34878D82A}">
                    <a16:rowId xmlns:a16="http://schemas.microsoft.com/office/drawing/2014/main" val="1857045600"/>
                  </a:ext>
                </a:extLst>
              </a:tr>
              <a:tr h="313833">
                <a:tc>
                  <a:txBody>
                    <a:bodyPr/>
                    <a:lstStyle/>
                    <a:p>
                      <a:r>
                        <a:rPr lang="lt-LT" dirty="0"/>
                        <a:t>KDV4 (VIP)</a:t>
                      </a:r>
                      <a:endParaRPr lang="en-US" dirty="0"/>
                    </a:p>
                  </a:txBody>
                  <a:tcPr/>
                </a:tc>
                <a:tc>
                  <a:txBody>
                    <a:bodyPr/>
                    <a:lstStyle/>
                    <a:p>
                      <a:endParaRPr lang="en-US" sz="2400" b="1" dirty="0">
                        <a:solidFill>
                          <a:srgbClr val="00B050"/>
                        </a:solidFill>
                      </a:endParaRPr>
                    </a:p>
                  </a:txBody>
                  <a:tcPr/>
                </a:tc>
                <a:tc>
                  <a:txBody>
                    <a:bodyPr/>
                    <a:lstStyle/>
                    <a:p>
                      <a:endParaRPr lang="en-US"/>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F0000"/>
                          </a:solidFill>
                          <a:effectLst/>
                          <a:uLnTx/>
                          <a:uFillTx/>
                          <a:latin typeface="+mn-lt"/>
                          <a:ea typeface="+mn-ea"/>
                          <a:cs typeface="+mn-cs"/>
                        </a:rPr>
                        <a:t>Д</a:t>
                      </a:r>
                      <a:r>
                        <a:rPr kumimoji="0" lang="lt-LT" sz="1400" b="1" i="0" u="none" strike="noStrike" kern="0" cap="none" spc="0" normalizeH="0" baseline="0" noProof="0" dirty="0">
                          <a:ln>
                            <a:noFill/>
                          </a:ln>
                          <a:solidFill>
                            <a:srgbClr val="FF0000"/>
                          </a:solidFill>
                          <a:effectLst/>
                          <a:uLnTx/>
                          <a:uFillTx/>
                          <a:latin typeface="+mn-lt"/>
                          <a:ea typeface="+mn-ea"/>
                          <a:cs typeface="+mn-cs"/>
                        </a:rPr>
                        <a:t>A</a:t>
                      </a:r>
                      <a:r>
                        <a:rPr kumimoji="0" lang="ru-RU" sz="1400" b="1" i="0" u="none" strike="noStrike" kern="0" cap="none" spc="0" normalizeH="0" baseline="0" noProof="0" dirty="0">
                          <a:ln>
                            <a:noFill/>
                          </a:ln>
                          <a:solidFill>
                            <a:srgbClr val="FF0000"/>
                          </a:solidFill>
                          <a:effectLst/>
                          <a:uLnTx/>
                          <a:uFillTx/>
                          <a:latin typeface="+mn-lt"/>
                          <a:ea typeface="+mn-ea"/>
                          <a:cs typeface="+mn-cs"/>
                        </a:rPr>
                        <a:t>Д23Л</a:t>
                      </a:r>
                      <a:endParaRPr kumimoji="0" lang="lt-LT" sz="1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K</a:t>
                      </a:r>
                      <a:r>
                        <a:rPr kumimoji="0" lang="ru-RU" sz="1600" b="1" i="0" u="none" strike="noStrike" kern="0" cap="none" spc="0" normalizeH="0" baseline="0" noProof="0" dirty="0">
                          <a:ln>
                            <a:noFill/>
                          </a:ln>
                          <a:solidFill>
                            <a:srgbClr val="FF0000"/>
                          </a:solidFill>
                          <a:effectLst/>
                          <a:uLnTx/>
                          <a:uFillTx/>
                          <a:latin typeface="+mn-lt"/>
                          <a:ea typeface="+mn-ea"/>
                          <a:cs typeface="+mn-cs"/>
                        </a:rPr>
                        <a:t>Д23Л0</a:t>
                      </a:r>
                      <a:endParaRPr kumimoji="0" lang="lt-LT" sz="16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ZJB0K9</a:t>
                      </a:r>
                    </a:p>
                  </a:txBody>
                  <a:tcPr/>
                </a:tc>
                <a:tc>
                  <a:txBody>
                    <a:bodyPr/>
                    <a:lstStyle/>
                    <a:p>
                      <a:r>
                        <a:rPr lang="lt-LT" sz="2400" b="1" dirty="0">
                          <a:solidFill>
                            <a:srgbClr val="00B050"/>
                          </a:solidFill>
                        </a:rPr>
                        <a:t>R</a:t>
                      </a:r>
                      <a:endParaRPr lang="en-US" sz="2400" b="1" dirty="0">
                        <a:solidFill>
                          <a:srgbClr val="00B050"/>
                        </a:solidFill>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A19K20</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OO1K3</a:t>
                      </a:r>
                    </a:p>
                  </a:txBody>
                  <a:tcPr/>
                </a:tc>
                <a:extLst>
                  <a:ext uri="{0D108BD9-81ED-4DB2-BD59-A6C34878D82A}">
                    <a16:rowId xmlns:a16="http://schemas.microsoft.com/office/drawing/2014/main" val="1910976855"/>
                  </a:ext>
                </a:extLst>
              </a:tr>
              <a:tr h="633873">
                <a:tc>
                  <a:txBody>
                    <a:bodyPr/>
                    <a:lstStyle/>
                    <a:p>
                      <a:r>
                        <a:rPr lang="lt-LT" dirty="0"/>
                        <a:t>KDV5 (1)</a:t>
                      </a:r>
                      <a:endParaRPr lang="en-US" dirty="0"/>
                    </a:p>
                  </a:txBody>
                  <a:tcPr/>
                </a:tc>
                <a:tc>
                  <a:txBody>
                    <a:bodyPr/>
                    <a:lstStyle/>
                    <a:p>
                      <a:r>
                        <a:rPr lang="lt-LT" sz="2400" b="1" dirty="0">
                          <a:solidFill>
                            <a:srgbClr val="00B050"/>
                          </a:solidFill>
                        </a:rPr>
                        <a:t>V</a:t>
                      </a:r>
                      <a:endParaRPr lang="en-US" sz="2400" b="1" dirty="0">
                        <a:solidFill>
                          <a:srgbClr val="00B050"/>
                        </a:solidFill>
                      </a:endParaRPr>
                    </a:p>
                  </a:txBody>
                  <a:tcPr>
                    <a:solidFill>
                      <a:schemeClr val="bg1"/>
                    </a:solidFill>
                  </a:tcPr>
                </a:tc>
                <a:tc>
                  <a:txBody>
                    <a:bodyPr/>
                    <a:lstStyle/>
                    <a:p>
                      <a:endParaRPr lang="en-US" dirty="0"/>
                    </a:p>
                  </a:txBody>
                  <a:tcPr>
                    <a:solidFill>
                      <a:srgbClr val="FF0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12ZLA4</a:t>
                      </a:r>
                    </a:p>
                  </a:txBody>
                  <a:tcPr>
                    <a:solidFill>
                      <a:srgbClr val="FF0000"/>
                    </a:solidFill>
                  </a:tcPr>
                </a:tc>
                <a:tc>
                  <a:txBody>
                    <a:bodyPr/>
                    <a:lstStyle/>
                    <a:p>
                      <a:endParaRPr lang="en-US" dirty="0"/>
                    </a:p>
                  </a:txBody>
                  <a:tcPr>
                    <a:solidFill>
                      <a:srgbClr val="FF0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RAP669</a:t>
                      </a:r>
                    </a:p>
                  </a:txBody>
                  <a:tcPr>
                    <a:solidFill>
                      <a:srgbClr val="FF0000"/>
                    </a:solidFill>
                  </a:tcPr>
                </a:tc>
                <a:tc>
                  <a:txBody>
                    <a:bodyPr/>
                    <a:lstStyle/>
                    <a:p>
                      <a:endParaRPr lang="en-US" dirty="0"/>
                    </a:p>
                  </a:txBody>
                  <a:tcPr>
                    <a:solidFill>
                      <a:srgbClr val="FF0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42ZH23</a:t>
                      </a:r>
                    </a:p>
                  </a:txBody>
                  <a:tcPr>
                    <a:solidFill>
                      <a:srgbClr val="FF0000"/>
                    </a:solidFill>
                  </a:tcPr>
                </a:tc>
                <a:tc>
                  <a:txBody>
                    <a:bodyPr/>
                    <a:lstStyle/>
                    <a:p>
                      <a:endParaRPr lang="en-US" dirty="0"/>
                    </a:p>
                  </a:txBody>
                  <a:tcPr>
                    <a:solidFill>
                      <a:srgbClr val="FF0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ZVIR77</a:t>
                      </a:r>
                    </a:p>
                  </a:txBody>
                  <a:tcPr>
                    <a:solidFill>
                      <a:srgbClr val="FF0000"/>
                    </a:solidFill>
                  </a:tcPr>
                </a:tc>
                <a:tc>
                  <a:txBody>
                    <a:bodyPr/>
                    <a:lstStyle/>
                    <a:p>
                      <a:endParaRPr lang="en-US" dirty="0"/>
                    </a:p>
                  </a:txBody>
                  <a:tcPr/>
                </a:tc>
                <a:tc>
                  <a:txBody>
                    <a:bodyPr/>
                    <a:lstStyle/>
                    <a:p>
                      <a:endParaRPr lang="en-US" dirty="0"/>
                    </a:p>
                  </a:txBody>
                  <a:tcPr/>
                </a:tc>
                <a:tc>
                  <a:txBody>
                    <a:bodyPr/>
                    <a:lstStyle/>
                    <a:p>
                      <a:r>
                        <a:rPr lang="lt-LT" sz="1600" b="1" dirty="0">
                          <a:solidFill>
                            <a:srgbClr val="FF0000"/>
                          </a:solidFill>
                        </a:rPr>
                        <a:t>LOF372</a:t>
                      </a:r>
                      <a:endParaRPr lang="en-US" sz="1600" b="1" dirty="0">
                        <a:solidFill>
                          <a:srgbClr val="FF0000"/>
                        </a:solidFill>
                      </a:endParaRPr>
                    </a:p>
                  </a:txBody>
                  <a:tcPr/>
                </a:tc>
                <a:tc>
                  <a:txBody>
                    <a:bodyPr/>
                    <a:lstStyle/>
                    <a:p>
                      <a:endParaRPr lang="en-US" dirty="0"/>
                    </a:p>
                  </a:txBody>
                  <a:tcPr/>
                </a:tc>
                <a:tc>
                  <a:txBody>
                    <a:bodyPr/>
                    <a:lstStyle/>
                    <a:p>
                      <a:endParaRPr lang="en-US"/>
                    </a:p>
                  </a:txBody>
                  <a:tcPr/>
                </a:tc>
                <a:tc>
                  <a:txBody>
                    <a:bodyPr/>
                    <a:lstStyle/>
                    <a:p>
                      <a:r>
                        <a:rPr lang="lt-LT" sz="2400" b="1" dirty="0">
                          <a:solidFill>
                            <a:srgbClr val="00B050"/>
                          </a:solidFill>
                        </a:rPr>
                        <a:t>R</a:t>
                      </a:r>
                      <a:endParaRPr lang="en-US" sz="2400" b="1" dirty="0">
                        <a:solidFill>
                          <a:srgbClr val="00B050"/>
                        </a:solidFill>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ORO521</a:t>
                      </a:r>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TOLL25</a:t>
                      </a:r>
                    </a:p>
                  </a:txBody>
                  <a:tcPr/>
                </a:tc>
                <a:extLst>
                  <a:ext uri="{0D108BD9-81ED-4DB2-BD59-A6C34878D82A}">
                    <a16:rowId xmlns:a16="http://schemas.microsoft.com/office/drawing/2014/main" val="3849458706"/>
                  </a:ext>
                </a:extLst>
              </a:tr>
              <a:tr h="689069">
                <a:tc>
                  <a:txBody>
                    <a:bodyPr/>
                    <a:lstStyle/>
                    <a:p>
                      <a:r>
                        <a:rPr lang="lt-LT" dirty="0"/>
                        <a:t>KDV 6</a:t>
                      </a:r>
                    </a:p>
                    <a:p>
                      <a:r>
                        <a:rPr lang="lt-LT" dirty="0"/>
                        <a:t>(2)</a:t>
                      </a:r>
                    </a:p>
                  </a:txBody>
                  <a:tcPr/>
                </a:tc>
                <a:tc>
                  <a:txBody>
                    <a:bodyPr/>
                    <a:lstStyle/>
                    <a:p>
                      <a:r>
                        <a:rPr lang="lt-LT" sz="2400" b="1" dirty="0">
                          <a:solidFill>
                            <a:srgbClr val="00B050"/>
                          </a:solidFill>
                        </a:rPr>
                        <a:t>V</a:t>
                      </a:r>
                      <a:endParaRPr lang="en-US" sz="2400" b="1" dirty="0">
                        <a:solidFill>
                          <a:srgbClr val="00B050"/>
                        </a:solidFill>
                      </a:endParaRPr>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1A2BC1</a:t>
                      </a:r>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CAP845</a:t>
                      </a:r>
                    </a:p>
                  </a:txBody>
                  <a:tcPr/>
                </a:tc>
                <a:tc>
                  <a:txBody>
                    <a:bodyPr/>
                    <a:lstStyle/>
                    <a:p>
                      <a:r>
                        <a:rPr lang="lt-LT" sz="2400" b="1" dirty="0">
                          <a:solidFill>
                            <a:srgbClr val="00B050"/>
                          </a:solidFill>
                        </a:rPr>
                        <a:t>R</a:t>
                      </a:r>
                      <a:endParaRPr lang="en-US" sz="2400" b="1" dirty="0">
                        <a:solidFill>
                          <a:srgbClr val="00B050"/>
                        </a:solidFill>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BAB258</a:t>
                      </a:r>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lt-LT" sz="2400" b="1" dirty="0">
                          <a:solidFill>
                            <a:srgbClr val="00B050"/>
                          </a:solidFill>
                        </a:rPr>
                        <a:t>V</a:t>
                      </a:r>
                      <a:endParaRPr lang="en-US" sz="2400" b="1" dirty="0">
                        <a:solidFill>
                          <a:srgbClr val="00B05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lt-LT" sz="1600" b="1" i="0" u="none" strike="noStrike" kern="0" cap="none" spc="0" normalizeH="0" baseline="0" noProof="0" dirty="0">
                        <a:ln>
                          <a:noFill/>
                        </a:ln>
                        <a:solidFill>
                          <a:srgbClr val="FF0000"/>
                        </a:solidFill>
                        <a:effectLst/>
                        <a:uLnTx/>
                        <a:uFillTx/>
                        <a:latin typeface="+mn-lt"/>
                        <a:ea typeface="+mn-ea"/>
                        <a:cs typeface="+mn-cs"/>
                      </a:endParaRPr>
                    </a:p>
                  </a:txBody>
                  <a:tcPr>
                    <a:solidFill>
                      <a:schemeClr val="bg1"/>
                    </a:solidFill>
                  </a:tcPr>
                </a:tc>
                <a:tc>
                  <a:txBody>
                    <a:bodyPr/>
                    <a:lstStyle/>
                    <a:p>
                      <a:endParaRPr lang="en-US" dirty="0"/>
                    </a:p>
                  </a:txBody>
                  <a:tcPr>
                    <a:solidFill>
                      <a:srgbClr val="FF0000"/>
                    </a:solidFill>
                  </a:tcPr>
                </a:tc>
                <a:tc>
                  <a:txBody>
                    <a:bodyPr/>
                    <a:lstStyle/>
                    <a:p>
                      <a:endParaRPr lang="en-US" sz="2400" b="1" dirty="0">
                        <a:solidFill>
                          <a:srgbClr val="00B050"/>
                        </a:solidFill>
                      </a:endParaRPr>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sz="2400" b="1" dirty="0">
                        <a:solidFill>
                          <a:srgbClr val="00B050"/>
                        </a:solidFill>
                      </a:endParaRPr>
                    </a:p>
                  </a:txBody>
                  <a:tcPr>
                    <a:solidFill>
                      <a:srgbClr val="FF0000"/>
                    </a:solidFill>
                  </a:tcPr>
                </a:tc>
                <a:tc>
                  <a:txBody>
                    <a:bodyPr/>
                    <a:lstStyle/>
                    <a:p>
                      <a:endParaRPr lang="en-US" dirty="0"/>
                    </a:p>
                  </a:txBody>
                  <a:tcPr>
                    <a:solidFill>
                      <a:srgbClr val="FF0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1600" b="1" i="0" u="none" strike="noStrike" kern="0" cap="none" spc="0" normalizeH="0" baseline="0" noProof="0" dirty="0">
                          <a:ln>
                            <a:noFill/>
                          </a:ln>
                          <a:solidFill>
                            <a:srgbClr val="FF0000"/>
                          </a:solidFill>
                          <a:effectLst/>
                          <a:uLnTx/>
                          <a:uFillTx/>
                          <a:latin typeface="+mn-lt"/>
                          <a:ea typeface="+mn-ea"/>
                          <a:cs typeface="+mn-cs"/>
                        </a:rPr>
                        <a:t>ORK12A</a:t>
                      </a:r>
                    </a:p>
                  </a:txBody>
                  <a:tcPr>
                    <a:solidFill>
                      <a:srgbClr val="FF0000"/>
                    </a:solidFill>
                  </a:tcPr>
                </a:tc>
                <a:tc>
                  <a:txBody>
                    <a:bodyPr/>
                    <a:lstStyle/>
                    <a:p>
                      <a:endParaRPr lang="en-US" dirty="0"/>
                    </a:p>
                  </a:txBody>
                  <a:tcPr>
                    <a:solidFill>
                      <a:srgbClr val="FF0000"/>
                    </a:solidFill>
                  </a:tcPr>
                </a:tc>
                <a:extLst>
                  <a:ext uri="{0D108BD9-81ED-4DB2-BD59-A6C34878D82A}">
                    <a16:rowId xmlns:a16="http://schemas.microsoft.com/office/drawing/2014/main" val="1894329746"/>
                  </a:ext>
                </a:extLst>
              </a:tr>
            </a:tbl>
          </a:graphicData>
        </a:graphic>
      </p:graphicFrame>
      <p:sp>
        <p:nvSpPr>
          <p:cNvPr id="6" name="TextBox 5">
            <a:extLst>
              <a:ext uri="{FF2B5EF4-FFF2-40B4-BE49-F238E27FC236}">
                <a16:creationId xmlns:a16="http://schemas.microsoft.com/office/drawing/2014/main" id="{D1E1F722-E823-5469-AFD1-98D236636606}"/>
              </a:ext>
            </a:extLst>
          </p:cNvPr>
          <p:cNvSpPr txBox="1"/>
          <p:nvPr/>
        </p:nvSpPr>
        <p:spPr>
          <a:xfrm>
            <a:off x="3286125" y="549636"/>
            <a:ext cx="4419600" cy="646331"/>
          </a:xfrm>
          <a:prstGeom prst="rect">
            <a:avLst/>
          </a:prstGeom>
          <a:noFill/>
        </p:spPr>
        <p:txBody>
          <a:bodyPr wrap="square" rtlCol="0">
            <a:spAutoFit/>
          </a:bodyPr>
          <a:lstStyle/>
          <a:p>
            <a:r>
              <a:rPr lang="lt-LT" dirty="0"/>
              <a:t>Dienos Rezervacijos/Užimtumo tinklelis</a:t>
            </a:r>
          </a:p>
          <a:p>
            <a:pPr algn="ctr"/>
            <a:r>
              <a:rPr lang="lt-LT" dirty="0"/>
              <a:t>Vaizdas </a:t>
            </a:r>
            <a:r>
              <a:rPr lang="lt-LT" b="1" dirty="0">
                <a:solidFill>
                  <a:srgbClr val="FF0000"/>
                </a:solidFill>
              </a:rPr>
              <a:t>vidaus vartotojui</a:t>
            </a:r>
          </a:p>
        </p:txBody>
      </p:sp>
      <p:sp>
        <p:nvSpPr>
          <p:cNvPr id="4" name="TextBox 3">
            <a:extLst>
              <a:ext uri="{FF2B5EF4-FFF2-40B4-BE49-F238E27FC236}">
                <a16:creationId xmlns:a16="http://schemas.microsoft.com/office/drawing/2014/main" id="{61079C4F-8120-C6A6-8A09-DE095286FD1D}"/>
              </a:ext>
            </a:extLst>
          </p:cNvPr>
          <p:cNvSpPr txBox="1"/>
          <p:nvPr/>
        </p:nvSpPr>
        <p:spPr>
          <a:xfrm>
            <a:off x="3492812" y="6456482"/>
            <a:ext cx="5711820" cy="646331"/>
          </a:xfrm>
          <a:prstGeom prst="rect">
            <a:avLst/>
          </a:prstGeom>
          <a:noFill/>
        </p:spPr>
        <p:txBody>
          <a:bodyPr wrap="none" rtlCol="0">
            <a:spAutoFit/>
          </a:bodyPr>
          <a:lstStyle/>
          <a:p>
            <a:r>
              <a:rPr lang="lt-LT" sz="1800" b="1" dirty="0">
                <a:solidFill>
                  <a:srgbClr val="00B050"/>
                </a:solidFill>
              </a:rPr>
              <a:t>R – rezervas atsilikimams atstatyti</a:t>
            </a:r>
          </a:p>
          <a:p>
            <a:r>
              <a:rPr lang="lt-LT" b="1" dirty="0">
                <a:solidFill>
                  <a:srgbClr val="00B050"/>
                </a:solidFill>
              </a:rPr>
              <a:t>V – laikas skirtas muitinės pareigūno nuvykimui </a:t>
            </a:r>
            <a:r>
              <a:rPr lang="lt-LT" sz="1800" b="1" dirty="0">
                <a:solidFill>
                  <a:srgbClr val="00B050"/>
                </a:solidFill>
              </a:rPr>
              <a:t> </a:t>
            </a:r>
            <a:endParaRPr lang="en-US" sz="1800" b="1" dirty="0">
              <a:solidFill>
                <a:srgbClr val="00B050"/>
              </a:solidFill>
            </a:endParaRPr>
          </a:p>
        </p:txBody>
      </p:sp>
      <p:pic>
        <p:nvPicPr>
          <p:cNvPr id="7" name="Picture 6">
            <a:extLst>
              <a:ext uri="{FF2B5EF4-FFF2-40B4-BE49-F238E27FC236}">
                <a16:creationId xmlns:a16="http://schemas.microsoft.com/office/drawing/2014/main" id="{05F1628F-7EDD-94CE-35BE-30608A4015EF}"/>
              </a:ext>
            </a:extLst>
          </p:cNvPr>
          <p:cNvPicPr>
            <a:picLocks noChangeAspect="1"/>
          </p:cNvPicPr>
          <p:nvPr/>
        </p:nvPicPr>
        <p:blipFill>
          <a:blip r:embed="rId3"/>
          <a:stretch>
            <a:fillRect/>
          </a:stretch>
        </p:blipFill>
        <p:spPr>
          <a:xfrm flipV="1">
            <a:off x="0" y="-28119"/>
            <a:ext cx="10833100" cy="184226"/>
          </a:xfrm>
          <a:prstGeom prst="rect">
            <a:avLst/>
          </a:prstGeom>
        </p:spPr>
      </p:pic>
    </p:spTree>
    <p:extLst>
      <p:ext uri="{BB962C8B-B14F-4D97-AF65-F5344CB8AC3E}">
        <p14:creationId xmlns:p14="http://schemas.microsoft.com/office/powerpoint/2010/main" val="563916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793C06D-C68A-B480-A979-8764C2FF06E2}"/>
              </a:ext>
            </a:extLst>
          </p:cNvPr>
          <p:cNvSpPr/>
          <p:nvPr/>
        </p:nvSpPr>
        <p:spPr>
          <a:xfrm>
            <a:off x="5158" y="-641350"/>
            <a:ext cx="10834896" cy="835025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EAEAEA"/>
          </a:solidFill>
        </p:spPr>
        <p:txBody>
          <a:bodyPr wrap="square" lIns="0" tIns="0" rIns="0" bIns="0" rtlCol="0"/>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9B5876DB-76E0-9708-FCF0-DC253F990158}"/>
              </a:ext>
            </a:extLst>
          </p:cNvPr>
          <p:cNvPicPr>
            <a:picLocks noChangeAspect="1"/>
          </p:cNvPicPr>
          <p:nvPr/>
        </p:nvPicPr>
        <p:blipFill>
          <a:blip r:embed="rId3"/>
          <a:stretch>
            <a:fillRect/>
          </a:stretch>
        </p:blipFill>
        <p:spPr>
          <a:xfrm>
            <a:off x="0" y="-31750"/>
            <a:ext cx="10833100" cy="84304"/>
          </a:xfrm>
          <a:prstGeom prst="rect">
            <a:avLst/>
          </a:prstGeom>
        </p:spPr>
      </p:pic>
      <p:graphicFrame>
        <p:nvGraphicFramePr>
          <p:cNvPr id="5" name="Table 5">
            <a:extLst>
              <a:ext uri="{FF2B5EF4-FFF2-40B4-BE49-F238E27FC236}">
                <a16:creationId xmlns:a16="http://schemas.microsoft.com/office/drawing/2014/main" id="{C87D2682-6214-C524-DF54-0E3F1B2304C2}"/>
              </a:ext>
            </a:extLst>
          </p:cNvPr>
          <p:cNvGraphicFramePr>
            <a:graphicFrameLocks noGrp="1"/>
          </p:cNvGraphicFramePr>
          <p:nvPr>
            <p:extLst>
              <p:ext uri="{D42A27DB-BD31-4B8C-83A1-F6EECF244321}">
                <p14:modId xmlns:p14="http://schemas.microsoft.com/office/powerpoint/2010/main" val="1293814972"/>
              </p:ext>
            </p:extLst>
          </p:nvPr>
        </p:nvGraphicFramePr>
        <p:xfrm>
          <a:off x="0" y="1843616"/>
          <a:ext cx="10714924" cy="4101983"/>
        </p:xfrm>
        <a:graphic>
          <a:graphicData uri="http://schemas.openxmlformats.org/drawingml/2006/table">
            <a:tbl>
              <a:tblPr firstRow="1" bandRow="1">
                <a:tableStyleId>{5C22544A-7EE6-4342-B048-85BDC9FD1C3A}</a:tableStyleId>
              </a:tblPr>
              <a:tblGrid>
                <a:gridCol w="736475">
                  <a:extLst>
                    <a:ext uri="{9D8B030D-6E8A-4147-A177-3AD203B41FA5}">
                      <a16:colId xmlns:a16="http://schemas.microsoft.com/office/drawing/2014/main" val="3339451010"/>
                    </a:ext>
                  </a:extLst>
                </a:gridCol>
                <a:gridCol w="458665">
                  <a:extLst>
                    <a:ext uri="{9D8B030D-6E8A-4147-A177-3AD203B41FA5}">
                      <a16:colId xmlns:a16="http://schemas.microsoft.com/office/drawing/2014/main" val="3877234555"/>
                    </a:ext>
                  </a:extLst>
                </a:gridCol>
                <a:gridCol w="532475">
                  <a:extLst>
                    <a:ext uri="{9D8B030D-6E8A-4147-A177-3AD203B41FA5}">
                      <a16:colId xmlns:a16="http://schemas.microsoft.com/office/drawing/2014/main" val="366473209"/>
                    </a:ext>
                  </a:extLst>
                </a:gridCol>
                <a:gridCol w="614188">
                  <a:extLst>
                    <a:ext uri="{9D8B030D-6E8A-4147-A177-3AD203B41FA5}">
                      <a16:colId xmlns:a16="http://schemas.microsoft.com/office/drawing/2014/main" val="2915533974"/>
                    </a:ext>
                  </a:extLst>
                </a:gridCol>
                <a:gridCol w="537555">
                  <a:extLst>
                    <a:ext uri="{9D8B030D-6E8A-4147-A177-3AD203B41FA5}">
                      <a16:colId xmlns:a16="http://schemas.microsoft.com/office/drawing/2014/main" val="1889621088"/>
                    </a:ext>
                  </a:extLst>
                </a:gridCol>
                <a:gridCol w="609108">
                  <a:extLst>
                    <a:ext uri="{9D8B030D-6E8A-4147-A177-3AD203B41FA5}">
                      <a16:colId xmlns:a16="http://schemas.microsoft.com/office/drawing/2014/main" val="2682913277"/>
                    </a:ext>
                  </a:extLst>
                </a:gridCol>
                <a:gridCol w="602413">
                  <a:extLst>
                    <a:ext uri="{9D8B030D-6E8A-4147-A177-3AD203B41FA5}">
                      <a16:colId xmlns:a16="http://schemas.microsoft.com/office/drawing/2014/main" val="1782335315"/>
                    </a:ext>
                  </a:extLst>
                </a:gridCol>
                <a:gridCol w="544442">
                  <a:extLst>
                    <a:ext uri="{9D8B030D-6E8A-4147-A177-3AD203B41FA5}">
                      <a16:colId xmlns:a16="http://schemas.microsoft.com/office/drawing/2014/main" val="4109466389"/>
                    </a:ext>
                  </a:extLst>
                </a:gridCol>
                <a:gridCol w="544442">
                  <a:extLst>
                    <a:ext uri="{9D8B030D-6E8A-4147-A177-3AD203B41FA5}">
                      <a16:colId xmlns:a16="http://schemas.microsoft.com/office/drawing/2014/main" val="2189358912"/>
                    </a:ext>
                  </a:extLst>
                </a:gridCol>
                <a:gridCol w="544442">
                  <a:extLst>
                    <a:ext uri="{9D8B030D-6E8A-4147-A177-3AD203B41FA5}">
                      <a16:colId xmlns:a16="http://schemas.microsoft.com/office/drawing/2014/main" val="477132617"/>
                    </a:ext>
                  </a:extLst>
                </a:gridCol>
                <a:gridCol w="544442">
                  <a:extLst>
                    <a:ext uri="{9D8B030D-6E8A-4147-A177-3AD203B41FA5}">
                      <a16:colId xmlns:a16="http://schemas.microsoft.com/office/drawing/2014/main" val="2525902878"/>
                    </a:ext>
                  </a:extLst>
                </a:gridCol>
                <a:gridCol w="544442">
                  <a:extLst>
                    <a:ext uri="{9D8B030D-6E8A-4147-A177-3AD203B41FA5}">
                      <a16:colId xmlns:a16="http://schemas.microsoft.com/office/drawing/2014/main" val="2407289492"/>
                    </a:ext>
                  </a:extLst>
                </a:gridCol>
                <a:gridCol w="544442">
                  <a:extLst>
                    <a:ext uri="{9D8B030D-6E8A-4147-A177-3AD203B41FA5}">
                      <a16:colId xmlns:a16="http://schemas.microsoft.com/office/drawing/2014/main" val="1465739783"/>
                    </a:ext>
                  </a:extLst>
                </a:gridCol>
                <a:gridCol w="544442">
                  <a:extLst>
                    <a:ext uri="{9D8B030D-6E8A-4147-A177-3AD203B41FA5}">
                      <a16:colId xmlns:a16="http://schemas.microsoft.com/office/drawing/2014/main" val="3101912750"/>
                    </a:ext>
                  </a:extLst>
                </a:gridCol>
                <a:gridCol w="544442">
                  <a:extLst>
                    <a:ext uri="{9D8B030D-6E8A-4147-A177-3AD203B41FA5}">
                      <a16:colId xmlns:a16="http://schemas.microsoft.com/office/drawing/2014/main" val="1071339657"/>
                    </a:ext>
                  </a:extLst>
                </a:gridCol>
                <a:gridCol w="544442">
                  <a:extLst>
                    <a:ext uri="{9D8B030D-6E8A-4147-A177-3AD203B41FA5}">
                      <a16:colId xmlns:a16="http://schemas.microsoft.com/office/drawing/2014/main" val="3178328673"/>
                    </a:ext>
                  </a:extLst>
                </a:gridCol>
                <a:gridCol w="635183">
                  <a:extLst>
                    <a:ext uri="{9D8B030D-6E8A-4147-A177-3AD203B41FA5}">
                      <a16:colId xmlns:a16="http://schemas.microsoft.com/office/drawing/2014/main" val="1694197911"/>
                    </a:ext>
                  </a:extLst>
                </a:gridCol>
                <a:gridCol w="544442">
                  <a:extLst>
                    <a:ext uri="{9D8B030D-6E8A-4147-A177-3AD203B41FA5}">
                      <a16:colId xmlns:a16="http://schemas.microsoft.com/office/drawing/2014/main" val="746418884"/>
                    </a:ext>
                  </a:extLst>
                </a:gridCol>
                <a:gridCol w="544442">
                  <a:extLst>
                    <a:ext uri="{9D8B030D-6E8A-4147-A177-3AD203B41FA5}">
                      <a16:colId xmlns:a16="http://schemas.microsoft.com/office/drawing/2014/main" val="2077840872"/>
                    </a:ext>
                  </a:extLst>
                </a:gridCol>
              </a:tblGrid>
              <a:tr h="574639">
                <a:tc>
                  <a:txBody>
                    <a:bodyPr/>
                    <a:lstStyle/>
                    <a:p>
                      <a:endParaRPr lang="en-US" sz="1400" dirty="0"/>
                    </a:p>
                  </a:txBody>
                  <a:tcPr/>
                </a:tc>
                <a:tc>
                  <a:txBody>
                    <a:bodyPr/>
                    <a:lstStyle/>
                    <a:p>
                      <a:r>
                        <a:rPr lang="lt-LT" sz="1200" dirty="0"/>
                        <a:t>8:</a:t>
                      </a:r>
                    </a:p>
                    <a:p>
                      <a:r>
                        <a:rPr lang="lt-LT" sz="1200" dirty="0"/>
                        <a:t>00</a:t>
                      </a:r>
                      <a:endParaRPr lang="en-US" sz="1200" dirty="0"/>
                    </a:p>
                  </a:txBody>
                  <a:tcPr/>
                </a:tc>
                <a:tc>
                  <a:txBody>
                    <a:bodyPr/>
                    <a:lstStyle/>
                    <a:p>
                      <a:r>
                        <a:rPr lang="lt-LT" sz="1200" dirty="0"/>
                        <a:t>8:</a:t>
                      </a:r>
                    </a:p>
                    <a:p>
                      <a:r>
                        <a:rPr lang="lt-LT" sz="1200" dirty="0"/>
                        <a:t>30</a:t>
                      </a:r>
                      <a:endParaRPr lang="en-US" sz="1200" dirty="0"/>
                    </a:p>
                  </a:txBody>
                  <a:tcPr/>
                </a:tc>
                <a:tc>
                  <a:txBody>
                    <a:bodyPr/>
                    <a:lstStyle/>
                    <a:p>
                      <a:r>
                        <a:rPr lang="lt-LT" sz="1200" dirty="0"/>
                        <a:t>9:</a:t>
                      </a:r>
                    </a:p>
                    <a:p>
                      <a:r>
                        <a:rPr lang="lt-LT" sz="1200" dirty="0"/>
                        <a:t>00</a:t>
                      </a:r>
                      <a:endParaRPr lang="en-US" sz="1200" dirty="0"/>
                    </a:p>
                  </a:txBody>
                  <a:tcPr/>
                </a:tc>
                <a:tc>
                  <a:txBody>
                    <a:bodyPr/>
                    <a:lstStyle/>
                    <a:p>
                      <a:r>
                        <a:rPr lang="lt-LT" sz="1200" dirty="0"/>
                        <a:t>9:</a:t>
                      </a:r>
                    </a:p>
                    <a:p>
                      <a:r>
                        <a:rPr lang="lt-LT" sz="1200" dirty="0"/>
                        <a:t>30</a:t>
                      </a:r>
                      <a:endParaRPr lang="en-US" sz="1200" dirty="0"/>
                    </a:p>
                  </a:txBody>
                  <a:tcPr/>
                </a:tc>
                <a:tc>
                  <a:txBody>
                    <a:bodyPr/>
                    <a:lstStyle/>
                    <a:p>
                      <a:r>
                        <a:rPr lang="lt-LT" sz="1200" dirty="0"/>
                        <a:t>10:</a:t>
                      </a:r>
                    </a:p>
                    <a:p>
                      <a:r>
                        <a:rPr lang="lt-LT" sz="1200" dirty="0"/>
                        <a:t>00</a:t>
                      </a:r>
                      <a:endParaRPr lang="en-US" sz="1200" dirty="0"/>
                    </a:p>
                  </a:txBody>
                  <a:tcPr/>
                </a:tc>
                <a:tc>
                  <a:txBody>
                    <a:bodyPr/>
                    <a:lstStyle/>
                    <a:p>
                      <a:r>
                        <a:rPr lang="lt-LT" sz="1200" dirty="0"/>
                        <a:t>10:</a:t>
                      </a:r>
                    </a:p>
                    <a:p>
                      <a:r>
                        <a:rPr lang="lt-LT" sz="1200" dirty="0"/>
                        <a:t>30</a:t>
                      </a:r>
                      <a:endParaRPr lang="en-US" sz="1200" dirty="0"/>
                    </a:p>
                  </a:txBody>
                  <a:tcPr/>
                </a:tc>
                <a:tc>
                  <a:txBody>
                    <a:bodyPr/>
                    <a:lstStyle/>
                    <a:p>
                      <a:r>
                        <a:rPr lang="lt-LT" sz="1200" dirty="0"/>
                        <a:t>11:</a:t>
                      </a:r>
                    </a:p>
                    <a:p>
                      <a:r>
                        <a:rPr lang="lt-LT" sz="1200" dirty="0"/>
                        <a:t>00</a:t>
                      </a:r>
                      <a:endParaRPr lang="en-US" sz="1200" dirty="0"/>
                    </a:p>
                  </a:txBody>
                  <a:tcPr/>
                </a:tc>
                <a:tc>
                  <a:txBody>
                    <a:bodyPr/>
                    <a:lstStyle/>
                    <a:p>
                      <a:r>
                        <a:rPr lang="lt-LT" sz="1200" dirty="0"/>
                        <a:t>11:</a:t>
                      </a:r>
                    </a:p>
                    <a:p>
                      <a:r>
                        <a:rPr lang="lt-LT" sz="1200" dirty="0"/>
                        <a:t>30</a:t>
                      </a:r>
                      <a:endParaRPr lang="en-US" sz="1200" dirty="0"/>
                    </a:p>
                  </a:txBody>
                  <a:tcPr/>
                </a:tc>
                <a:tc>
                  <a:txBody>
                    <a:bodyPr/>
                    <a:lstStyle/>
                    <a:p>
                      <a:r>
                        <a:rPr lang="lt-LT" sz="1200" dirty="0"/>
                        <a:t>12:</a:t>
                      </a:r>
                    </a:p>
                    <a:p>
                      <a:r>
                        <a:rPr lang="lt-LT" sz="1200" dirty="0"/>
                        <a:t>00</a:t>
                      </a:r>
                      <a:endParaRPr lang="en-US" sz="1200" dirty="0"/>
                    </a:p>
                  </a:txBody>
                  <a:tcPr/>
                </a:tc>
                <a:tc>
                  <a:txBody>
                    <a:bodyPr/>
                    <a:lstStyle/>
                    <a:p>
                      <a:r>
                        <a:rPr lang="lt-LT" sz="1200" dirty="0"/>
                        <a:t>12:</a:t>
                      </a:r>
                    </a:p>
                    <a:p>
                      <a:r>
                        <a:rPr lang="lt-LT" sz="1200" dirty="0"/>
                        <a:t>30</a:t>
                      </a:r>
                      <a:endParaRPr lang="en-US" sz="1200" dirty="0"/>
                    </a:p>
                  </a:txBody>
                  <a:tcPr/>
                </a:tc>
                <a:tc>
                  <a:txBody>
                    <a:bodyPr/>
                    <a:lstStyle/>
                    <a:p>
                      <a:r>
                        <a:rPr lang="lt-LT" sz="1200" dirty="0"/>
                        <a:t>13:</a:t>
                      </a:r>
                    </a:p>
                    <a:p>
                      <a:r>
                        <a:rPr lang="lt-LT" sz="1200" dirty="0"/>
                        <a:t>00</a:t>
                      </a:r>
                      <a:endParaRPr lang="en-US" sz="1200" dirty="0"/>
                    </a:p>
                  </a:txBody>
                  <a:tcPr/>
                </a:tc>
                <a:tc>
                  <a:txBody>
                    <a:bodyPr/>
                    <a:lstStyle/>
                    <a:p>
                      <a:r>
                        <a:rPr lang="lt-LT" sz="1200" dirty="0"/>
                        <a:t>13:</a:t>
                      </a:r>
                    </a:p>
                    <a:p>
                      <a:r>
                        <a:rPr lang="lt-LT" sz="1200" dirty="0"/>
                        <a:t>30</a:t>
                      </a:r>
                      <a:endParaRPr lang="en-US" sz="1200" dirty="0"/>
                    </a:p>
                  </a:txBody>
                  <a:tcPr/>
                </a:tc>
                <a:tc>
                  <a:txBody>
                    <a:bodyPr/>
                    <a:lstStyle/>
                    <a:p>
                      <a:r>
                        <a:rPr lang="lt-LT" sz="1200" dirty="0"/>
                        <a:t>14:</a:t>
                      </a:r>
                    </a:p>
                    <a:p>
                      <a:r>
                        <a:rPr lang="lt-LT" sz="1200" dirty="0"/>
                        <a:t>00</a:t>
                      </a:r>
                      <a:endParaRPr lang="en-US" sz="1200" dirty="0"/>
                    </a:p>
                  </a:txBody>
                  <a:tcPr/>
                </a:tc>
                <a:tc>
                  <a:txBody>
                    <a:bodyPr/>
                    <a:lstStyle/>
                    <a:p>
                      <a:r>
                        <a:rPr lang="lt-LT" sz="1200" dirty="0"/>
                        <a:t>14:</a:t>
                      </a:r>
                    </a:p>
                    <a:p>
                      <a:r>
                        <a:rPr lang="lt-LT" sz="1200" dirty="0"/>
                        <a:t>30</a:t>
                      </a:r>
                      <a:endParaRPr lang="en-US" sz="1200" dirty="0"/>
                    </a:p>
                  </a:txBody>
                  <a:tcPr/>
                </a:tc>
                <a:tc>
                  <a:txBody>
                    <a:bodyPr/>
                    <a:lstStyle/>
                    <a:p>
                      <a:r>
                        <a:rPr lang="lt-LT" sz="1200" dirty="0"/>
                        <a:t>15:</a:t>
                      </a:r>
                    </a:p>
                    <a:p>
                      <a:r>
                        <a:rPr lang="lt-LT" sz="1200" dirty="0"/>
                        <a:t>00</a:t>
                      </a:r>
                      <a:endParaRPr lang="en-US" sz="1200" dirty="0"/>
                    </a:p>
                  </a:txBody>
                  <a:tcPr/>
                </a:tc>
                <a:tc>
                  <a:txBody>
                    <a:bodyPr/>
                    <a:lstStyle/>
                    <a:p>
                      <a:r>
                        <a:rPr lang="lt-LT" sz="1200" dirty="0"/>
                        <a:t>15:</a:t>
                      </a:r>
                    </a:p>
                    <a:p>
                      <a:r>
                        <a:rPr lang="lt-LT" sz="1200" dirty="0"/>
                        <a:t>30</a:t>
                      </a:r>
                      <a:endParaRPr lang="en-US" sz="1200" dirty="0"/>
                    </a:p>
                  </a:txBody>
                  <a:tcPr/>
                </a:tc>
                <a:tc>
                  <a:txBody>
                    <a:bodyPr/>
                    <a:lstStyle/>
                    <a:p>
                      <a:r>
                        <a:rPr lang="lt-LT" sz="1200" dirty="0"/>
                        <a:t>16:</a:t>
                      </a:r>
                    </a:p>
                    <a:p>
                      <a:r>
                        <a:rPr lang="lt-LT" sz="1200" dirty="0"/>
                        <a:t>00</a:t>
                      </a:r>
                      <a:endParaRPr lang="en-US" sz="1200" dirty="0"/>
                    </a:p>
                  </a:txBody>
                  <a:tcPr/>
                </a:tc>
                <a:tc>
                  <a:txBody>
                    <a:bodyPr/>
                    <a:lstStyle/>
                    <a:p>
                      <a:r>
                        <a:rPr lang="lt-LT" sz="1200" dirty="0"/>
                        <a:t>16:</a:t>
                      </a:r>
                    </a:p>
                    <a:p>
                      <a:r>
                        <a:rPr lang="lt-LT" sz="1200" dirty="0"/>
                        <a:t>30</a:t>
                      </a:r>
                      <a:endParaRPr lang="en-US" sz="1200" dirty="0"/>
                    </a:p>
                  </a:txBody>
                  <a:tcPr/>
                </a:tc>
                <a:extLst>
                  <a:ext uri="{0D108BD9-81ED-4DB2-BD59-A6C34878D82A}">
                    <a16:rowId xmlns:a16="http://schemas.microsoft.com/office/drawing/2014/main" val="788938820"/>
                  </a:ext>
                </a:extLst>
              </a:tr>
              <a:tr h="529434">
                <a:tc>
                  <a:txBody>
                    <a:bodyPr/>
                    <a:lstStyle/>
                    <a:p>
                      <a:r>
                        <a:rPr lang="lt-LT" sz="1600" dirty="0"/>
                        <a:t>Postas</a:t>
                      </a:r>
                      <a:endParaRPr lang="en-US" sz="1600" dirty="0"/>
                    </a:p>
                  </a:txBody>
                  <a:tcPr/>
                </a:tc>
                <a:tc>
                  <a:txBody>
                    <a:bodyPr/>
                    <a:lstStyle/>
                    <a:p>
                      <a:r>
                        <a:rPr lang="lt-LT" sz="2800" b="1" dirty="0">
                          <a:solidFill>
                            <a:srgbClr val="FF0000"/>
                          </a:solidFill>
                        </a:rPr>
                        <a:t>X</a:t>
                      </a:r>
                      <a:endParaRPr lang="en-US" sz="2800" b="1" dirty="0">
                        <a:solidFill>
                          <a:srgbClr val="FF0000"/>
                        </a:solidFill>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extLst>
                  <a:ext uri="{0D108BD9-81ED-4DB2-BD59-A6C34878D82A}">
                    <a16:rowId xmlns:a16="http://schemas.microsoft.com/office/drawing/2014/main" val="1313010571"/>
                  </a:ext>
                </a:extLst>
              </a:tr>
              <a:tr h="588840">
                <a:tc>
                  <a:txBody>
                    <a:bodyPr/>
                    <a:lstStyle/>
                    <a:p>
                      <a:r>
                        <a:rPr lang="lt-LT" sz="1600" dirty="0"/>
                        <a:t>Postas</a:t>
                      </a:r>
                      <a:endParaRPr lang="en-US" sz="16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extLst>
                  <a:ext uri="{0D108BD9-81ED-4DB2-BD59-A6C34878D82A}">
                    <a16:rowId xmlns:a16="http://schemas.microsoft.com/office/drawing/2014/main" val="287870807"/>
                  </a:ext>
                </a:extLst>
              </a:tr>
              <a:tr h="622721">
                <a:tc>
                  <a:txBody>
                    <a:bodyPr/>
                    <a:lstStyle/>
                    <a:p>
                      <a:r>
                        <a:rPr lang="lt-LT" sz="1600" dirty="0"/>
                        <a:t>Postas</a:t>
                      </a:r>
                      <a:endParaRPr lang="en-US" sz="16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extLst>
                  <a:ext uri="{0D108BD9-81ED-4DB2-BD59-A6C34878D82A}">
                    <a16:rowId xmlns:a16="http://schemas.microsoft.com/office/drawing/2014/main" val="1857045600"/>
                  </a:ext>
                </a:extLst>
              </a:tr>
              <a:tr h="313833">
                <a:tc>
                  <a:txBody>
                    <a:bodyPr/>
                    <a:lstStyle/>
                    <a:p>
                      <a:r>
                        <a:rPr lang="lt-LT" dirty="0"/>
                        <a:t>VIP</a:t>
                      </a:r>
                      <a:endParaRPr 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extLst>
                  <a:ext uri="{0D108BD9-81ED-4DB2-BD59-A6C34878D82A}">
                    <a16:rowId xmlns:a16="http://schemas.microsoft.com/office/drawing/2014/main" val="1910976855"/>
                  </a:ext>
                </a:extLst>
              </a:tr>
              <a:tr h="329073">
                <a:tc>
                  <a:txBody>
                    <a:bodyPr/>
                    <a:lstStyle/>
                    <a:p>
                      <a:r>
                        <a:rPr lang="lt-LT" dirty="0"/>
                        <a:t>MTV (1)</a:t>
                      </a:r>
                      <a:endParaRPr 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highlight>
                            <a:srgbClr val="FF0000"/>
                          </a:highlight>
                          <a:uLnTx/>
                          <a:uFillTx/>
                          <a:latin typeface="+mn-lt"/>
                          <a:ea typeface="+mn-ea"/>
                          <a:cs typeface="+mn-cs"/>
                        </a:rPr>
                        <a:t>X</a:t>
                      </a:r>
                      <a:endParaRPr kumimoji="0" lang="en-US" sz="2800" b="1" i="0" u="none" strike="noStrike" kern="0" cap="none" spc="0" normalizeH="0" baseline="0" noProof="0" dirty="0">
                        <a:ln>
                          <a:noFill/>
                        </a:ln>
                        <a:solidFill>
                          <a:srgbClr val="FF0000"/>
                        </a:solidFill>
                        <a:effectLst/>
                        <a:highlight>
                          <a:srgbClr val="FF0000"/>
                        </a:highlight>
                        <a:uLnTx/>
                        <a:uFillTx/>
                        <a:latin typeface="+mn-lt"/>
                        <a:ea typeface="+mn-ea"/>
                        <a:cs typeface="+mn-cs"/>
                      </a:endParaRPr>
                    </a:p>
                  </a:txBody>
                  <a:tcPr>
                    <a:solidFill>
                      <a:srgbClr val="FF0000"/>
                    </a:solidFill>
                  </a:tcPr>
                </a:tc>
                <a:tc>
                  <a:txBody>
                    <a:bodyPr/>
                    <a:lstStyle/>
                    <a:p>
                      <a:endParaRPr lang="en-US" dirty="0">
                        <a:solidFill>
                          <a:srgbClr val="FF0000"/>
                        </a:solidFill>
                        <a:highlight>
                          <a:srgbClr val="FF0000"/>
                        </a:highlight>
                      </a:endParaRPr>
                    </a:p>
                  </a:txBody>
                  <a:tcPr>
                    <a:solidFill>
                      <a:srgbClr val="FF0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highlight>
                            <a:srgbClr val="FF0000"/>
                          </a:highlight>
                          <a:uLnTx/>
                          <a:uFillTx/>
                          <a:latin typeface="+mn-lt"/>
                          <a:ea typeface="+mn-ea"/>
                          <a:cs typeface="+mn-cs"/>
                        </a:rPr>
                        <a:t>X</a:t>
                      </a:r>
                      <a:endParaRPr kumimoji="0" lang="en-US" sz="2800" b="1" i="0" u="none" strike="noStrike" kern="0" cap="none" spc="0" normalizeH="0" baseline="0" noProof="0" dirty="0">
                        <a:ln>
                          <a:noFill/>
                        </a:ln>
                        <a:solidFill>
                          <a:srgbClr val="FF0000"/>
                        </a:solidFill>
                        <a:effectLst/>
                        <a:highlight>
                          <a:srgbClr val="FF0000"/>
                        </a:highlight>
                        <a:uLnTx/>
                        <a:uFillTx/>
                        <a:latin typeface="+mn-lt"/>
                        <a:ea typeface="+mn-ea"/>
                        <a:cs typeface="+mn-cs"/>
                      </a:endParaRPr>
                    </a:p>
                  </a:txBody>
                  <a:tcPr>
                    <a:solidFill>
                      <a:srgbClr val="FF0000"/>
                    </a:solidFill>
                  </a:tcPr>
                </a:tc>
                <a:tc>
                  <a:txBody>
                    <a:bodyPr/>
                    <a:lstStyle/>
                    <a:p>
                      <a:endParaRPr lang="en-US" dirty="0">
                        <a:solidFill>
                          <a:srgbClr val="FF0000"/>
                        </a:solidFill>
                        <a:highlight>
                          <a:srgbClr val="FF0000"/>
                        </a:highlight>
                      </a:endParaRPr>
                    </a:p>
                  </a:txBody>
                  <a:tcPr>
                    <a:solidFill>
                      <a:srgbClr val="FF0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highlight>
                            <a:srgbClr val="FF0000"/>
                          </a:highlight>
                          <a:uLnTx/>
                          <a:uFillTx/>
                          <a:latin typeface="+mn-lt"/>
                          <a:ea typeface="+mn-ea"/>
                          <a:cs typeface="+mn-cs"/>
                        </a:rPr>
                        <a:t>X</a:t>
                      </a:r>
                      <a:endParaRPr kumimoji="0" lang="en-US" sz="2800" b="1" i="0" u="none" strike="noStrike" kern="0" cap="none" spc="0" normalizeH="0" baseline="0" noProof="0" dirty="0">
                        <a:ln>
                          <a:noFill/>
                        </a:ln>
                        <a:solidFill>
                          <a:srgbClr val="FF0000"/>
                        </a:solidFill>
                        <a:effectLst/>
                        <a:highlight>
                          <a:srgbClr val="FF0000"/>
                        </a:highlight>
                        <a:uLnTx/>
                        <a:uFillTx/>
                        <a:latin typeface="+mn-lt"/>
                        <a:ea typeface="+mn-ea"/>
                        <a:cs typeface="+mn-cs"/>
                      </a:endParaRPr>
                    </a:p>
                  </a:txBody>
                  <a:tcPr>
                    <a:solidFill>
                      <a:srgbClr val="FF0000"/>
                    </a:solidFill>
                  </a:tcPr>
                </a:tc>
                <a:tc>
                  <a:txBody>
                    <a:bodyPr/>
                    <a:lstStyle/>
                    <a:p>
                      <a:endParaRPr lang="en-US" dirty="0">
                        <a:solidFill>
                          <a:srgbClr val="FF0000"/>
                        </a:solidFill>
                        <a:highlight>
                          <a:srgbClr val="FF0000"/>
                        </a:highlight>
                      </a:endParaRPr>
                    </a:p>
                  </a:txBody>
                  <a:tcPr>
                    <a:solidFill>
                      <a:srgbClr val="FF0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highlight>
                            <a:srgbClr val="FF0000"/>
                          </a:highlight>
                          <a:uLnTx/>
                          <a:uFillTx/>
                          <a:latin typeface="+mn-lt"/>
                          <a:ea typeface="+mn-ea"/>
                          <a:cs typeface="+mn-cs"/>
                        </a:rPr>
                        <a:t>X</a:t>
                      </a:r>
                      <a:endParaRPr kumimoji="0" lang="en-US" sz="2800" b="1" i="0" u="none" strike="noStrike" kern="0" cap="none" spc="0" normalizeH="0" baseline="0" noProof="0" dirty="0">
                        <a:ln>
                          <a:noFill/>
                        </a:ln>
                        <a:solidFill>
                          <a:srgbClr val="FF0000"/>
                        </a:solidFill>
                        <a:effectLst/>
                        <a:highlight>
                          <a:srgbClr val="FF0000"/>
                        </a:highlight>
                        <a:uLnTx/>
                        <a:uFillTx/>
                        <a:latin typeface="+mn-lt"/>
                        <a:ea typeface="+mn-ea"/>
                        <a:cs typeface="+mn-cs"/>
                      </a:endParaRPr>
                    </a:p>
                  </a:txBody>
                  <a:tcPr>
                    <a:solidFill>
                      <a:srgbClr val="FF0000"/>
                    </a:solidFill>
                  </a:tcPr>
                </a:tc>
                <a:tc>
                  <a:txBody>
                    <a:bodyPr/>
                    <a:lstStyle/>
                    <a:p>
                      <a:endParaRPr lang="en-US" dirty="0">
                        <a:solidFill>
                          <a:srgbClr val="FF0000"/>
                        </a:solidFill>
                        <a:highlight>
                          <a:srgbClr val="FF0000"/>
                        </a:highlight>
                      </a:endParaRPr>
                    </a:p>
                  </a:txBody>
                  <a:tcPr>
                    <a:solidFill>
                      <a:srgbClr val="FF0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extLst>
                  <a:ext uri="{0D108BD9-81ED-4DB2-BD59-A6C34878D82A}">
                    <a16:rowId xmlns:a16="http://schemas.microsoft.com/office/drawing/2014/main" val="3849458706"/>
                  </a:ext>
                </a:extLst>
              </a:tr>
              <a:tr h="689069">
                <a:tc>
                  <a:txBody>
                    <a:bodyPr/>
                    <a:lstStyle/>
                    <a:p>
                      <a:r>
                        <a:rPr lang="lt-LT" dirty="0"/>
                        <a:t>MTV </a:t>
                      </a:r>
                    </a:p>
                    <a:p>
                      <a:r>
                        <a:rPr lang="lt-LT" dirty="0"/>
                        <a:t>(2)</a:t>
                      </a:r>
                      <a:endParaRPr 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400" b="1" i="0" u="none" strike="noStrike" kern="0" cap="none" spc="0" normalizeH="0" baseline="0" noProof="0" dirty="0">
                          <a:ln>
                            <a:noFill/>
                          </a:ln>
                          <a:solidFill>
                            <a:srgbClr val="FF0000"/>
                          </a:solidFill>
                          <a:effectLst/>
                          <a:uLnTx/>
                          <a:uFillTx/>
                          <a:latin typeface="+mn-lt"/>
                          <a:ea typeface="+mn-ea"/>
                          <a:cs typeface="+mn-cs"/>
                        </a:rPr>
                        <a:t>X</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sz="1600" dirty="0"/>
                    </a:p>
                  </a:txBody>
                  <a:tcPr>
                    <a:solidFill>
                      <a:srgbClr val="FF0000"/>
                    </a:solidFill>
                  </a:tcPr>
                </a:tc>
                <a:tc>
                  <a:txBody>
                    <a:bodyPr/>
                    <a:lstStyle/>
                    <a:p>
                      <a:endParaRPr lang="en-US" sz="1600" dirty="0"/>
                    </a:p>
                  </a:txBody>
                  <a:tcPr>
                    <a:solidFill>
                      <a:srgbClr val="FF0000"/>
                    </a:solidFill>
                  </a:tcPr>
                </a:tc>
                <a:tc>
                  <a:txBody>
                    <a:bodyPr/>
                    <a:lstStyle/>
                    <a:p>
                      <a:endParaRPr lang="en-US" sz="1600" dirty="0"/>
                    </a:p>
                  </a:txBody>
                  <a:tcPr>
                    <a:solidFill>
                      <a:srgbClr val="FF0000"/>
                    </a:solidFill>
                  </a:tcPr>
                </a:tc>
                <a:tc>
                  <a:txBody>
                    <a:bodyPr/>
                    <a:lstStyle/>
                    <a:p>
                      <a:endParaRPr lang="en-US" sz="1600" dirty="0"/>
                    </a:p>
                  </a:txBody>
                  <a:tcPr>
                    <a:solidFill>
                      <a:srgbClr val="FF0000"/>
                    </a:solidFill>
                  </a:tcPr>
                </a:tc>
                <a:tc>
                  <a:txBody>
                    <a:bodyPr/>
                    <a:lstStyle/>
                    <a:p>
                      <a:endParaRPr lang="en-US" sz="1600" dirty="0"/>
                    </a:p>
                  </a:txBody>
                  <a:tcPr>
                    <a:solidFill>
                      <a:srgbClr val="FF0000"/>
                    </a:solidFill>
                  </a:tcPr>
                </a:tc>
                <a:tc>
                  <a:txBody>
                    <a:bodyPr/>
                    <a:lstStyle/>
                    <a:p>
                      <a:endParaRPr lang="en-US" sz="1600" dirty="0"/>
                    </a:p>
                  </a:txBody>
                  <a:tcPr>
                    <a:solidFill>
                      <a:srgbClr val="FF0000"/>
                    </a:solidFill>
                  </a:tcPr>
                </a:tc>
                <a:tc>
                  <a:txBody>
                    <a:bodyPr/>
                    <a:lstStyle/>
                    <a:p>
                      <a:endParaRPr lang="en-US" sz="1600" dirty="0"/>
                    </a:p>
                  </a:txBody>
                  <a:tcPr>
                    <a:solidFill>
                      <a:srgbClr val="FF0000"/>
                    </a:solidFill>
                  </a:tcPr>
                </a:tc>
                <a:tc>
                  <a:txBody>
                    <a:bodyPr/>
                    <a:lstStyle/>
                    <a:p>
                      <a:endParaRPr lang="en-US" sz="1600" dirty="0"/>
                    </a:p>
                  </a:txBody>
                  <a:tcPr>
                    <a:solidFill>
                      <a:srgbClr val="FF0000"/>
                    </a:solidFill>
                  </a:tcPr>
                </a:tc>
                <a:tc>
                  <a:txBody>
                    <a:bodyPr/>
                    <a:lstStyle/>
                    <a:p>
                      <a:endParaRPr lang="en-US" sz="1600" dirty="0"/>
                    </a:p>
                  </a:txBody>
                  <a:tcPr>
                    <a:solidFill>
                      <a:srgbClr val="FF0000"/>
                    </a:solidFill>
                  </a:tcPr>
                </a:tc>
                <a:tc>
                  <a:txBody>
                    <a:bodyPr/>
                    <a:lstStyle/>
                    <a:p>
                      <a:endParaRPr lang="en-US" sz="1600" dirty="0"/>
                    </a:p>
                  </a:txBody>
                  <a:tcPr>
                    <a:solidFill>
                      <a:srgbClr val="FF0000"/>
                    </a:solidFill>
                  </a:tcPr>
                </a:tc>
                <a:extLst>
                  <a:ext uri="{0D108BD9-81ED-4DB2-BD59-A6C34878D82A}">
                    <a16:rowId xmlns:a16="http://schemas.microsoft.com/office/drawing/2014/main" val="1894329746"/>
                  </a:ext>
                </a:extLst>
              </a:tr>
            </a:tbl>
          </a:graphicData>
        </a:graphic>
      </p:graphicFrame>
      <p:sp>
        <p:nvSpPr>
          <p:cNvPr id="6" name="TextBox 5">
            <a:extLst>
              <a:ext uri="{FF2B5EF4-FFF2-40B4-BE49-F238E27FC236}">
                <a16:creationId xmlns:a16="http://schemas.microsoft.com/office/drawing/2014/main" id="{5AE87E7F-E26A-3505-EF32-C0E2B1624409}"/>
              </a:ext>
            </a:extLst>
          </p:cNvPr>
          <p:cNvSpPr txBox="1"/>
          <p:nvPr/>
        </p:nvSpPr>
        <p:spPr>
          <a:xfrm>
            <a:off x="3286124" y="549636"/>
            <a:ext cx="5102225" cy="923330"/>
          </a:xfrm>
          <a:prstGeom prst="rect">
            <a:avLst/>
          </a:prstGeom>
          <a:noFill/>
        </p:spPr>
        <p:txBody>
          <a:bodyPr wrap="square" rtlCol="0">
            <a:spAutoFit/>
          </a:bodyPr>
          <a:lstStyle/>
          <a:p>
            <a:r>
              <a:rPr lang="lt-LT" dirty="0"/>
              <a:t>Dienos Rezervacijos/Užimtumo tinklelis postui</a:t>
            </a:r>
          </a:p>
          <a:p>
            <a:pPr algn="ctr"/>
            <a:r>
              <a:rPr lang="lt-LT" dirty="0"/>
              <a:t>Vaizdas išorės </a:t>
            </a:r>
            <a:r>
              <a:rPr lang="lt-LT" b="1" dirty="0">
                <a:solidFill>
                  <a:srgbClr val="FF0000"/>
                </a:solidFill>
              </a:rPr>
              <a:t>vartotojui</a:t>
            </a:r>
          </a:p>
          <a:p>
            <a:pPr algn="ctr"/>
            <a:r>
              <a:rPr lang="lt-LT" b="1" dirty="0">
                <a:solidFill>
                  <a:srgbClr val="FF0000"/>
                </a:solidFill>
              </a:rPr>
              <a:t> NESANT LAISVŲ VAKANCIJŲ</a:t>
            </a:r>
          </a:p>
        </p:txBody>
      </p:sp>
      <p:pic>
        <p:nvPicPr>
          <p:cNvPr id="4" name="Picture 3">
            <a:extLst>
              <a:ext uri="{FF2B5EF4-FFF2-40B4-BE49-F238E27FC236}">
                <a16:creationId xmlns:a16="http://schemas.microsoft.com/office/drawing/2014/main" id="{9C16F54E-9026-8A0A-0C0D-2AA2EAB32E89}"/>
              </a:ext>
            </a:extLst>
          </p:cNvPr>
          <p:cNvPicPr>
            <a:picLocks noChangeAspect="1"/>
          </p:cNvPicPr>
          <p:nvPr/>
        </p:nvPicPr>
        <p:blipFill>
          <a:blip r:embed="rId3"/>
          <a:stretch>
            <a:fillRect/>
          </a:stretch>
        </p:blipFill>
        <p:spPr>
          <a:xfrm flipV="1">
            <a:off x="0" y="-28119"/>
            <a:ext cx="10833100" cy="184226"/>
          </a:xfrm>
          <a:prstGeom prst="rect">
            <a:avLst/>
          </a:prstGeom>
        </p:spPr>
      </p:pic>
    </p:spTree>
    <p:extLst>
      <p:ext uri="{BB962C8B-B14F-4D97-AF65-F5344CB8AC3E}">
        <p14:creationId xmlns:p14="http://schemas.microsoft.com/office/powerpoint/2010/main" val="246707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793C06D-C68A-B480-A979-8764C2FF06E2}"/>
              </a:ext>
            </a:extLst>
          </p:cNvPr>
          <p:cNvSpPr/>
          <p:nvPr/>
        </p:nvSpPr>
        <p:spPr>
          <a:xfrm>
            <a:off x="-1796" y="-412750"/>
            <a:ext cx="10834896" cy="835025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EAEAEA"/>
          </a:solidFill>
        </p:spPr>
        <p:txBody>
          <a:bodyPr wrap="square" lIns="0" tIns="0" rIns="0" bIns="0" rtlCol="0"/>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9B5876DB-76E0-9708-FCF0-DC253F990158}"/>
              </a:ext>
            </a:extLst>
          </p:cNvPr>
          <p:cNvPicPr>
            <a:picLocks noChangeAspect="1"/>
          </p:cNvPicPr>
          <p:nvPr/>
        </p:nvPicPr>
        <p:blipFill>
          <a:blip r:embed="rId3"/>
          <a:stretch>
            <a:fillRect/>
          </a:stretch>
        </p:blipFill>
        <p:spPr>
          <a:xfrm>
            <a:off x="0" y="-31750"/>
            <a:ext cx="10833100" cy="84304"/>
          </a:xfrm>
          <a:prstGeom prst="rect">
            <a:avLst/>
          </a:prstGeom>
        </p:spPr>
      </p:pic>
      <p:sp>
        <p:nvSpPr>
          <p:cNvPr id="6" name="TextBox 5">
            <a:extLst>
              <a:ext uri="{FF2B5EF4-FFF2-40B4-BE49-F238E27FC236}">
                <a16:creationId xmlns:a16="http://schemas.microsoft.com/office/drawing/2014/main" id="{5AE87E7F-E26A-3505-EF32-C0E2B1624409}"/>
              </a:ext>
            </a:extLst>
          </p:cNvPr>
          <p:cNvSpPr txBox="1"/>
          <p:nvPr/>
        </p:nvSpPr>
        <p:spPr>
          <a:xfrm>
            <a:off x="3286124" y="549636"/>
            <a:ext cx="5102225" cy="923330"/>
          </a:xfrm>
          <a:prstGeom prst="rect">
            <a:avLst/>
          </a:prstGeom>
          <a:noFill/>
        </p:spPr>
        <p:txBody>
          <a:bodyPr wrap="square" rtlCol="0">
            <a:spAutoFit/>
          </a:bodyPr>
          <a:lstStyle/>
          <a:p>
            <a:r>
              <a:rPr lang="lt-LT" dirty="0"/>
              <a:t>Dienos Rezervacijos/Užimtumo tinklelis postui</a:t>
            </a:r>
          </a:p>
          <a:p>
            <a:pPr algn="ctr"/>
            <a:r>
              <a:rPr lang="lt-LT" dirty="0"/>
              <a:t>Vaizdas išorės </a:t>
            </a:r>
            <a:r>
              <a:rPr lang="lt-LT" b="1" dirty="0">
                <a:solidFill>
                  <a:srgbClr val="FF0000"/>
                </a:solidFill>
              </a:rPr>
              <a:t>vartotojui</a:t>
            </a:r>
          </a:p>
          <a:p>
            <a:pPr algn="ctr"/>
            <a:r>
              <a:rPr lang="lt-LT" b="1" dirty="0">
                <a:solidFill>
                  <a:srgbClr val="FF0000"/>
                </a:solidFill>
              </a:rPr>
              <a:t> savaitės perspektyvoje</a:t>
            </a:r>
          </a:p>
        </p:txBody>
      </p:sp>
      <p:pic>
        <p:nvPicPr>
          <p:cNvPr id="7" name="Picture 6">
            <a:extLst>
              <a:ext uri="{FF2B5EF4-FFF2-40B4-BE49-F238E27FC236}">
                <a16:creationId xmlns:a16="http://schemas.microsoft.com/office/drawing/2014/main" id="{8C9D7334-B95F-FD53-D661-9A81220E43AD}"/>
              </a:ext>
            </a:extLst>
          </p:cNvPr>
          <p:cNvPicPr>
            <a:picLocks noChangeAspect="1"/>
          </p:cNvPicPr>
          <p:nvPr/>
        </p:nvPicPr>
        <p:blipFill>
          <a:blip r:embed="rId4"/>
          <a:stretch>
            <a:fillRect/>
          </a:stretch>
        </p:blipFill>
        <p:spPr>
          <a:xfrm>
            <a:off x="24458" y="1655672"/>
            <a:ext cx="3503650" cy="1354585"/>
          </a:xfrm>
          <a:prstGeom prst="rect">
            <a:avLst/>
          </a:prstGeom>
        </p:spPr>
      </p:pic>
      <p:pic>
        <p:nvPicPr>
          <p:cNvPr id="8" name="Picture 7">
            <a:extLst>
              <a:ext uri="{FF2B5EF4-FFF2-40B4-BE49-F238E27FC236}">
                <a16:creationId xmlns:a16="http://schemas.microsoft.com/office/drawing/2014/main" id="{20427165-3A35-24CD-CA6A-33C15A36DFF1}"/>
              </a:ext>
            </a:extLst>
          </p:cNvPr>
          <p:cNvPicPr>
            <a:picLocks noChangeAspect="1"/>
          </p:cNvPicPr>
          <p:nvPr/>
        </p:nvPicPr>
        <p:blipFill>
          <a:blip r:embed="rId5"/>
          <a:stretch>
            <a:fillRect/>
          </a:stretch>
        </p:blipFill>
        <p:spPr>
          <a:xfrm>
            <a:off x="6991388" y="1643395"/>
            <a:ext cx="3441273" cy="1354585"/>
          </a:xfrm>
          <a:prstGeom prst="rect">
            <a:avLst/>
          </a:prstGeom>
        </p:spPr>
      </p:pic>
      <p:pic>
        <p:nvPicPr>
          <p:cNvPr id="9" name="Picture 8">
            <a:extLst>
              <a:ext uri="{FF2B5EF4-FFF2-40B4-BE49-F238E27FC236}">
                <a16:creationId xmlns:a16="http://schemas.microsoft.com/office/drawing/2014/main" id="{0A5A2ADE-EE49-A684-7CDA-AF5249F5BA11}"/>
              </a:ext>
            </a:extLst>
          </p:cNvPr>
          <p:cNvPicPr>
            <a:picLocks noChangeAspect="1"/>
          </p:cNvPicPr>
          <p:nvPr/>
        </p:nvPicPr>
        <p:blipFill>
          <a:blip r:embed="rId5"/>
          <a:stretch>
            <a:fillRect/>
          </a:stretch>
        </p:blipFill>
        <p:spPr>
          <a:xfrm>
            <a:off x="3503650" y="1643395"/>
            <a:ext cx="3503650" cy="1379138"/>
          </a:xfrm>
          <a:prstGeom prst="rect">
            <a:avLst/>
          </a:prstGeom>
        </p:spPr>
      </p:pic>
      <p:pic>
        <p:nvPicPr>
          <p:cNvPr id="10" name="Picture 9">
            <a:extLst>
              <a:ext uri="{FF2B5EF4-FFF2-40B4-BE49-F238E27FC236}">
                <a16:creationId xmlns:a16="http://schemas.microsoft.com/office/drawing/2014/main" id="{87EE273F-6CC5-4F47-571C-E614C3E554F7}"/>
              </a:ext>
            </a:extLst>
          </p:cNvPr>
          <p:cNvPicPr>
            <a:picLocks noChangeAspect="1"/>
          </p:cNvPicPr>
          <p:nvPr/>
        </p:nvPicPr>
        <p:blipFill>
          <a:blip r:embed="rId5"/>
          <a:stretch>
            <a:fillRect/>
          </a:stretch>
        </p:blipFill>
        <p:spPr>
          <a:xfrm>
            <a:off x="33377" y="5657558"/>
            <a:ext cx="3503650" cy="1379138"/>
          </a:xfrm>
          <a:prstGeom prst="rect">
            <a:avLst/>
          </a:prstGeom>
        </p:spPr>
      </p:pic>
      <p:pic>
        <p:nvPicPr>
          <p:cNvPr id="11" name="Picture 10">
            <a:extLst>
              <a:ext uri="{FF2B5EF4-FFF2-40B4-BE49-F238E27FC236}">
                <a16:creationId xmlns:a16="http://schemas.microsoft.com/office/drawing/2014/main" id="{65F5CAA4-B901-A998-82C7-3DF6FEFE0CCA}"/>
              </a:ext>
            </a:extLst>
          </p:cNvPr>
          <p:cNvPicPr>
            <a:picLocks noChangeAspect="1"/>
          </p:cNvPicPr>
          <p:nvPr/>
        </p:nvPicPr>
        <p:blipFill>
          <a:blip r:embed="rId5"/>
          <a:stretch>
            <a:fillRect/>
          </a:stretch>
        </p:blipFill>
        <p:spPr>
          <a:xfrm>
            <a:off x="24458" y="3549650"/>
            <a:ext cx="3503650" cy="1379138"/>
          </a:xfrm>
          <a:prstGeom prst="rect">
            <a:avLst/>
          </a:prstGeom>
        </p:spPr>
      </p:pic>
      <p:pic>
        <p:nvPicPr>
          <p:cNvPr id="12" name="Picture 11">
            <a:extLst>
              <a:ext uri="{FF2B5EF4-FFF2-40B4-BE49-F238E27FC236}">
                <a16:creationId xmlns:a16="http://schemas.microsoft.com/office/drawing/2014/main" id="{D7D88413-4B68-E464-1A0B-4EE6ABB59AB2}"/>
              </a:ext>
            </a:extLst>
          </p:cNvPr>
          <p:cNvPicPr>
            <a:picLocks noChangeAspect="1"/>
          </p:cNvPicPr>
          <p:nvPr/>
        </p:nvPicPr>
        <p:blipFill>
          <a:blip r:embed="rId5"/>
          <a:stretch>
            <a:fillRect/>
          </a:stretch>
        </p:blipFill>
        <p:spPr>
          <a:xfrm>
            <a:off x="3525896" y="3531800"/>
            <a:ext cx="3503650" cy="1379138"/>
          </a:xfrm>
          <a:prstGeom prst="rect">
            <a:avLst/>
          </a:prstGeom>
        </p:spPr>
      </p:pic>
      <p:pic>
        <p:nvPicPr>
          <p:cNvPr id="13" name="Picture 12">
            <a:extLst>
              <a:ext uri="{FF2B5EF4-FFF2-40B4-BE49-F238E27FC236}">
                <a16:creationId xmlns:a16="http://schemas.microsoft.com/office/drawing/2014/main" id="{02ABC421-EBE0-1C22-4FB7-EDD49CB615B3}"/>
              </a:ext>
            </a:extLst>
          </p:cNvPr>
          <p:cNvPicPr>
            <a:picLocks noChangeAspect="1"/>
          </p:cNvPicPr>
          <p:nvPr/>
        </p:nvPicPr>
        <p:blipFill>
          <a:blip r:embed="rId5"/>
          <a:stretch>
            <a:fillRect/>
          </a:stretch>
        </p:blipFill>
        <p:spPr>
          <a:xfrm>
            <a:off x="6788150" y="3531800"/>
            <a:ext cx="3503650" cy="1379138"/>
          </a:xfrm>
          <a:prstGeom prst="rect">
            <a:avLst/>
          </a:prstGeom>
        </p:spPr>
      </p:pic>
      <p:pic>
        <p:nvPicPr>
          <p:cNvPr id="4" name="Picture 3">
            <a:extLst>
              <a:ext uri="{FF2B5EF4-FFF2-40B4-BE49-F238E27FC236}">
                <a16:creationId xmlns:a16="http://schemas.microsoft.com/office/drawing/2014/main" id="{9CAAD414-9B81-D42B-96AB-8090D0A8C0C7}"/>
              </a:ext>
            </a:extLst>
          </p:cNvPr>
          <p:cNvPicPr>
            <a:picLocks noChangeAspect="1"/>
          </p:cNvPicPr>
          <p:nvPr/>
        </p:nvPicPr>
        <p:blipFill>
          <a:blip r:embed="rId3"/>
          <a:stretch>
            <a:fillRect/>
          </a:stretch>
        </p:blipFill>
        <p:spPr>
          <a:xfrm flipV="1">
            <a:off x="0" y="-28119"/>
            <a:ext cx="10833100" cy="184226"/>
          </a:xfrm>
          <a:prstGeom prst="rect">
            <a:avLst/>
          </a:prstGeom>
        </p:spPr>
      </p:pic>
    </p:spTree>
    <p:extLst>
      <p:ext uri="{BB962C8B-B14F-4D97-AF65-F5344CB8AC3E}">
        <p14:creationId xmlns:p14="http://schemas.microsoft.com/office/powerpoint/2010/main" val="312028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793C06D-C68A-B480-A979-8764C2FF06E2}"/>
              </a:ext>
            </a:extLst>
          </p:cNvPr>
          <p:cNvSpPr/>
          <p:nvPr/>
        </p:nvSpPr>
        <p:spPr>
          <a:xfrm>
            <a:off x="-38279" y="-28119"/>
            <a:ext cx="10909658" cy="8382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EAEAEA"/>
          </a:solidFill>
        </p:spPr>
        <p:txBody>
          <a:bodyPr wrap="square" lIns="0" tIns="0" rIns="0" bIns="0" rtlCol="0"/>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5AE87E7F-E26A-3505-EF32-C0E2B1624409}"/>
              </a:ext>
            </a:extLst>
          </p:cNvPr>
          <p:cNvSpPr txBox="1"/>
          <p:nvPr/>
        </p:nvSpPr>
        <p:spPr>
          <a:xfrm>
            <a:off x="3054350" y="833227"/>
            <a:ext cx="5102225"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2000" b="1" i="0" u="sng" strike="noStrike" kern="0" cap="none" spc="0" normalizeH="0" baseline="0" noProof="0" dirty="0">
                <a:ln>
                  <a:noFill/>
                </a:ln>
                <a:solidFill>
                  <a:prstClr val="black"/>
                </a:solidFill>
                <a:effectLst/>
                <a:uLnTx/>
                <a:uFillTx/>
              </a:rPr>
              <a:t>Šiandien </a:t>
            </a:r>
            <a:r>
              <a:rPr kumimoji="0" lang="lt-LT" sz="2000" b="1" i="0" u="none" strike="noStrike" kern="0" cap="none" spc="0" normalizeH="0" baseline="0" noProof="0" dirty="0">
                <a:ln>
                  <a:noFill/>
                </a:ln>
                <a:solidFill>
                  <a:prstClr val="black"/>
                </a:solidFill>
                <a:effectLst/>
                <a:uLnTx/>
                <a:uFillTx/>
              </a:rPr>
              <a:t>turimi  resursai</a:t>
            </a:r>
          </a:p>
        </p:txBody>
      </p:sp>
      <p:pic>
        <p:nvPicPr>
          <p:cNvPr id="4" name="Picture 3">
            <a:extLst>
              <a:ext uri="{FF2B5EF4-FFF2-40B4-BE49-F238E27FC236}">
                <a16:creationId xmlns:a16="http://schemas.microsoft.com/office/drawing/2014/main" id="{B60A7268-3FFF-B3C3-C052-AFD77F5F87B4}"/>
              </a:ext>
            </a:extLst>
          </p:cNvPr>
          <p:cNvPicPr>
            <a:picLocks noChangeAspect="1"/>
          </p:cNvPicPr>
          <p:nvPr/>
        </p:nvPicPr>
        <p:blipFill>
          <a:blip r:embed="rId3"/>
          <a:stretch>
            <a:fillRect/>
          </a:stretch>
        </p:blipFill>
        <p:spPr>
          <a:xfrm flipV="1">
            <a:off x="0" y="-28119"/>
            <a:ext cx="10833100" cy="184226"/>
          </a:xfrm>
          <a:prstGeom prst="rect">
            <a:avLst/>
          </a:prstGeom>
        </p:spPr>
      </p:pic>
      <p:graphicFrame>
        <p:nvGraphicFramePr>
          <p:cNvPr id="11" name="Table 10">
            <a:extLst>
              <a:ext uri="{FF2B5EF4-FFF2-40B4-BE49-F238E27FC236}">
                <a16:creationId xmlns:a16="http://schemas.microsoft.com/office/drawing/2014/main" id="{512E78F3-F4FE-2101-33B3-F961DE6F4693}"/>
              </a:ext>
            </a:extLst>
          </p:cNvPr>
          <p:cNvGraphicFramePr>
            <a:graphicFrameLocks noGrp="1"/>
          </p:cNvGraphicFramePr>
          <p:nvPr>
            <p:extLst>
              <p:ext uri="{D42A27DB-BD31-4B8C-83A1-F6EECF244321}">
                <p14:modId xmlns:p14="http://schemas.microsoft.com/office/powerpoint/2010/main" val="36372573"/>
              </p:ext>
            </p:extLst>
          </p:nvPr>
        </p:nvGraphicFramePr>
        <p:xfrm>
          <a:off x="1073150" y="4072844"/>
          <a:ext cx="6567805" cy="654558"/>
        </p:xfrm>
        <a:graphic>
          <a:graphicData uri="http://schemas.openxmlformats.org/drawingml/2006/table">
            <a:tbl>
              <a:tblPr firstRow="1" firstCol="1" bandRow="1">
                <a:tableStyleId>{5C22544A-7EE6-4342-B048-85BDC9FD1C3A}</a:tableStyleId>
              </a:tblPr>
              <a:tblGrid>
                <a:gridCol w="4399047">
                  <a:extLst>
                    <a:ext uri="{9D8B030D-6E8A-4147-A177-3AD203B41FA5}">
                      <a16:colId xmlns:a16="http://schemas.microsoft.com/office/drawing/2014/main" val="2260999702"/>
                    </a:ext>
                  </a:extLst>
                </a:gridCol>
                <a:gridCol w="2168758">
                  <a:extLst>
                    <a:ext uri="{9D8B030D-6E8A-4147-A177-3AD203B41FA5}">
                      <a16:colId xmlns:a16="http://schemas.microsoft.com/office/drawing/2014/main" val="2760066738"/>
                    </a:ext>
                  </a:extLst>
                </a:gridCol>
              </a:tblGrid>
              <a:tr h="0">
                <a:tc>
                  <a:txBody>
                    <a:bodyPr/>
                    <a:lstStyle/>
                    <a:p>
                      <a:pPr algn="just">
                        <a:lnSpc>
                          <a:spcPct val="107000"/>
                        </a:lnSpc>
                        <a:spcAft>
                          <a:spcPts val="800"/>
                        </a:spcAft>
                      </a:pPr>
                      <a:r>
                        <a:rPr lang="lt-LT" sz="1400" dirty="0">
                          <a:effectLst/>
                        </a:rPr>
                        <a:t>(KR20) Krovinių postas „Tiekimas“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lt-LT" sz="1100" dirty="0">
                          <a:effectLst/>
                          <a:latin typeface="Calibri" panose="020F0502020204030204" pitchFamily="34" charset="0"/>
                          <a:ea typeface="Calibri" panose="020F0502020204030204" pitchFamily="34" charset="0"/>
                          <a:cs typeface="Times New Roman" panose="02020603050405020304" pitchFamily="18" charset="0"/>
                        </a:rPr>
                        <a:t>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2202990"/>
                  </a:ext>
                </a:extLst>
              </a:tr>
              <a:tr h="0">
                <a:tc>
                  <a:txBody>
                    <a:bodyPr/>
                    <a:lstStyle/>
                    <a:p>
                      <a:pPr algn="just">
                        <a:lnSpc>
                          <a:spcPct val="107000"/>
                        </a:lnSpc>
                        <a:spcAft>
                          <a:spcPts val="800"/>
                        </a:spcAft>
                      </a:pPr>
                      <a:r>
                        <a:rPr lang="lt-LT" sz="1400" dirty="0">
                          <a:effectLst/>
                        </a:rPr>
                        <a:t>(KR50) Marijampolės krovinių postas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lt-LT"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4007568"/>
                  </a:ext>
                </a:extLst>
              </a:tr>
              <a:tr h="0">
                <a:tc>
                  <a:txBody>
                    <a:bodyPr/>
                    <a:lstStyle/>
                    <a:p>
                      <a:pPr algn="just">
                        <a:lnSpc>
                          <a:spcPct val="107000"/>
                        </a:lnSpc>
                        <a:spcAft>
                          <a:spcPts val="800"/>
                        </a:spcAft>
                      </a:pPr>
                      <a:r>
                        <a:rPr lang="lt-LT" sz="1400" dirty="0">
                          <a:effectLst/>
                        </a:rPr>
                        <a:t>(PR20) Panevėžio pirmos kategorijos krovinių postas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lt-LT" sz="11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2584273"/>
                  </a:ext>
                </a:extLst>
              </a:tr>
            </a:tbl>
          </a:graphicData>
        </a:graphic>
      </p:graphicFrame>
      <p:graphicFrame>
        <p:nvGraphicFramePr>
          <p:cNvPr id="12" name="Table 11">
            <a:extLst>
              <a:ext uri="{FF2B5EF4-FFF2-40B4-BE49-F238E27FC236}">
                <a16:creationId xmlns:a16="http://schemas.microsoft.com/office/drawing/2014/main" id="{5D5EB113-1408-3544-166E-4F352E65B321}"/>
              </a:ext>
            </a:extLst>
          </p:cNvPr>
          <p:cNvGraphicFramePr>
            <a:graphicFrameLocks noGrp="1"/>
          </p:cNvGraphicFramePr>
          <p:nvPr>
            <p:extLst>
              <p:ext uri="{D42A27DB-BD31-4B8C-83A1-F6EECF244321}">
                <p14:modId xmlns:p14="http://schemas.microsoft.com/office/powerpoint/2010/main" val="3378084290"/>
              </p:ext>
            </p:extLst>
          </p:nvPr>
        </p:nvGraphicFramePr>
        <p:xfrm>
          <a:off x="1073150" y="2089602"/>
          <a:ext cx="6567805" cy="1090930"/>
        </p:xfrm>
        <a:graphic>
          <a:graphicData uri="http://schemas.openxmlformats.org/drawingml/2006/table">
            <a:tbl>
              <a:tblPr firstRow="1" firstCol="1" bandRow="1">
                <a:tableStyleId>{5C22544A-7EE6-4342-B048-85BDC9FD1C3A}</a:tableStyleId>
              </a:tblPr>
              <a:tblGrid>
                <a:gridCol w="4399047">
                  <a:extLst>
                    <a:ext uri="{9D8B030D-6E8A-4147-A177-3AD203B41FA5}">
                      <a16:colId xmlns:a16="http://schemas.microsoft.com/office/drawing/2014/main" val="3319753595"/>
                    </a:ext>
                  </a:extLst>
                </a:gridCol>
                <a:gridCol w="2168758">
                  <a:extLst>
                    <a:ext uri="{9D8B030D-6E8A-4147-A177-3AD203B41FA5}">
                      <a16:colId xmlns:a16="http://schemas.microsoft.com/office/drawing/2014/main" val="3475335480"/>
                    </a:ext>
                  </a:extLst>
                </a:gridCol>
              </a:tblGrid>
              <a:tr h="65819">
                <a:tc>
                  <a:txBody>
                    <a:bodyPr/>
                    <a:lstStyle/>
                    <a:p>
                      <a:pPr algn="just">
                        <a:lnSpc>
                          <a:spcPct val="107000"/>
                        </a:lnSpc>
                        <a:spcAft>
                          <a:spcPts val="800"/>
                        </a:spcAft>
                      </a:pPr>
                      <a:r>
                        <a:rPr lang="lt-LT" sz="1400">
                          <a:effectLst/>
                        </a:rPr>
                        <a:t>(PR40) Utenos krovinių postas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lt-LT" sz="11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5115789"/>
                  </a:ext>
                </a:extLst>
              </a:tr>
              <a:tr h="0">
                <a:tc>
                  <a:txBody>
                    <a:bodyPr/>
                    <a:lstStyle/>
                    <a:p>
                      <a:pPr algn="just">
                        <a:lnSpc>
                          <a:spcPct val="107000"/>
                        </a:lnSpc>
                        <a:spcAft>
                          <a:spcPts val="800"/>
                        </a:spcAft>
                      </a:pPr>
                      <a:r>
                        <a:rPr lang="lt-LT" sz="1400">
                          <a:effectLst/>
                        </a:rPr>
                        <a:t>(VR10) Krovinių postas „Savanoriai“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lt-LT" sz="1100" dirty="0">
                          <a:effectLst/>
                          <a:latin typeface="Calibri" panose="020F0502020204030204" pitchFamily="34" charset="0"/>
                          <a:ea typeface="Calibri" panose="020F0502020204030204" pitchFamily="34" charset="0"/>
                          <a:cs typeface="Times New Roman" panose="02020603050405020304" pitchFamily="18" charset="0"/>
                        </a:rPr>
                        <a:t>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0810384"/>
                  </a:ext>
                </a:extLst>
              </a:tr>
              <a:tr h="0">
                <a:tc>
                  <a:txBody>
                    <a:bodyPr/>
                    <a:lstStyle/>
                    <a:p>
                      <a:pPr algn="just">
                        <a:lnSpc>
                          <a:spcPct val="107000"/>
                        </a:lnSpc>
                        <a:spcAft>
                          <a:spcPts val="800"/>
                        </a:spcAft>
                      </a:pPr>
                      <a:r>
                        <a:rPr lang="lt-LT" sz="1400" dirty="0">
                          <a:effectLst/>
                        </a:rPr>
                        <a:t>(VR30) Krovinių postas „Kirtimai“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lt-LT" sz="1100" dirty="0">
                          <a:effectLst/>
                          <a:latin typeface="Calibri" panose="020F0502020204030204" pitchFamily="34" charset="0"/>
                          <a:ea typeface="Calibri" panose="020F0502020204030204" pitchFamily="34"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6537975"/>
                  </a:ext>
                </a:extLst>
              </a:tr>
              <a:tr h="0">
                <a:tc>
                  <a:txBody>
                    <a:bodyPr/>
                    <a:lstStyle/>
                    <a:p>
                      <a:pPr algn="just">
                        <a:lnSpc>
                          <a:spcPct val="107000"/>
                        </a:lnSpc>
                        <a:spcAft>
                          <a:spcPts val="800"/>
                        </a:spcAft>
                      </a:pPr>
                      <a:r>
                        <a:rPr lang="lt-LT" sz="1400">
                          <a:effectLst/>
                        </a:rPr>
                        <a:t>(VR40) Krovinių postas „Žirmūnai“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lt-LT" sz="1100" dirty="0">
                          <a:effectLst/>
                          <a:latin typeface="Calibri" panose="020F0502020204030204" pitchFamily="34" charset="0"/>
                          <a:ea typeface="Calibri" panose="020F0502020204030204" pitchFamily="34" charset="0"/>
                          <a:cs typeface="Times New Roman" panose="02020603050405020304" pitchFamily="18" charset="0"/>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716986"/>
                  </a:ext>
                </a:extLst>
              </a:tr>
              <a:tr h="0">
                <a:tc>
                  <a:txBody>
                    <a:bodyPr/>
                    <a:lstStyle/>
                    <a:p>
                      <a:pPr algn="just">
                        <a:lnSpc>
                          <a:spcPct val="107000"/>
                        </a:lnSpc>
                        <a:spcAft>
                          <a:spcPts val="800"/>
                        </a:spcAft>
                      </a:pPr>
                      <a:r>
                        <a:rPr lang="lt-LT" sz="1400">
                          <a:effectLst/>
                        </a:rPr>
                        <a:t>(VR50) Krovinių postas „Paneriai“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lt-LT" sz="1100" dirty="0">
                          <a:effectLst/>
                          <a:latin typeface="Calibri" panose="020F0502020204030204" pitchFamily="34" charset="0"/>
                          <a:ea typeface="Calibri" panose="020F0502020204030204" pitchFamily="34" charset="0"/>
                          <a:cs typeface="Times New Roman" panose="02020603050405020304" pitchFamily="18" charset="0"/>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512514"/>
                  </a:ext>
                </a:extLst>
              </a:tr>
            </a:tbl>
          </a:graphicData>
        </a:graphic>
      </p:graphicFrame>
      <p:graphicFrame>
        <p:nvGraphicFramePr>
          <p:cNvPr id="13" name="Table 12">
            <a:extLst>
              <a:ext uri="{FF2B5EF4-FFF2-40B4-BE49-F238E27FC236}">
                <a16:creationId xmlns:a16="http://schemas.microsoft.com/office/drawing/2014/main" id="{210E71E9-8E95-C844-9E06-DE0C336015D8}"/>
              </a:ext>
            </a:extLst>
          </p:cNvPr>
          <p:cNvGraphicFramePr>
            <a:graphicFrameLocks noGrp="1"/>
          </p:cNvGraphicFramePr>
          <p:nvPr>
            <p:extLst>
              <p:ext uri="{D42A27DB-BD31-4B8C-83A1-F6EECF244321}">
                <p14:modId xmlns:p14="http://schemas.microsoft.com/office/powerpoint/2010/main" val="3614763396"/>
              </p:ext>
            </p:extLst>
          </p:nvPr>
        </p:nvGraphicFramePr>
        <p:xfrm>
          <a:off x="1073150" y="5510621"/>
          <a:ext cx="6567805" cy="218186"/>
        </p:xfrm>
        <a:graphic>
          <a:graphicData uri="http://schemas.openxmlformats.org/drawingml/2006/table">
            <a:tbl>
              <a:tblPr firstRow="1" firstCol="1" bandRow="1">
                <a:tableStyleId>{5C22544A-7EE6-4342-B048-85BDC9FD1C3A}</a:tableStyleId>
              </a:tblPr>
              <a:tblGrid>
                <a:gridCol w="4399047">
                  <a:extLst>
                    <a:ext uri="{9D8B030D-6E8A-4147-A177-3AD203B41FA5}">
                      <a16:colId xmlns:a16="http://schemas.microsoft.com/office/drawing/2014/main" val="2313889526"/>
                    </a:ext>
                  </a:extLst>
                </a:gridCol>
                <a:gridCol w="2168758">
                  <a:extLst>
                    <a:ext uri="{9D8B030D-6E8A-4147-A177-3AD203B41FA5}">
                      <a16:colId xmlns:a16="http://schemas.microsoft.com/office/drawing/2014/main" val="3160134904"/>
                    </a:ext>
                  </a:extLst>
                </a:gridCol>
              </a:tblGrid>
              <a:tr h="0">
                <a:tc>
                  <a:txBody>
                    <a:bodyPr/>
                    <a:lstStyle/>
                    <a:p>
                      <a:pPr algn="just">
                        <a:lnSpc>
                          <a:spcPct val="107000"/>
                        </a:lnSpc>
                        <a:spcAft>
                          <a:spcPts val="800"/>
                        </a:spcAft>
                      </a:pPr>
                      <a:r>
                        <a:rPr lang="lt-LT" sz="1400" dirty="0">
                          <a:effectLst/>
                        </a:rPr>
                        <a:t>(SR10) Šiaulių pirmos kategorijos krovinių postas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lt-LT" sz="1100" dirty="0">
                          <a:effectLst/>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3294878"/>
                  </a:ext>
                </a:extLst>
              </a:tr>
            </a:tbl>
          </a:graphicData>
        </a:graphic>
      </p:graphicFrame>
      <p:sp>
        <p:nvSpPr>
          <p:cNvPr id="14" name="TextBox 13">
            <a:extLst>
              <a:ext uri="{FF2B5EF4-FFF2-40B4-BE49-F238E27FC236}">
                <a16:creationId xmlns:a16="http://schemas.microsoft.com/office/drawing/2014/main" id="{D5C8254B-073A-9E65-A96D-DB02A2539F05}"/>
              </a:ext>
            </a:extLst>
          </p:cNvPr>
          <p:cNvSpPr txBox="1"/>
          <p:nvPr/>
        </p:nvSpPr>
        <p:spPr>
          <a:xfrm>
            <a:off x="6330950" y="3340197"/>
            <a:ext cx="44114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lt-LT" dirty="0"/>
              <a:t>50</a:t>
            </a: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TextBox 14">
            <a:extLst>
              <a:ext uri="{FF2B5EF4-FFF2-40B4-BE49-F238E27FC236}">
                <a16:creationId xmlns:a16="http://schemas.microsoft.com/office/drawing/2014/main" id="{22B72DEB-1638-8937-F2EA-E5EE3F86B053}"/>
              </a:ext>
            </a:extLst>
          </p:cNvPr>
          <p:cNvSpPr txBox="1"/>
          <p:nvPr/>
        </p:nvSpPr>
        <p:spPr>
          <a:xfrm>
            <a:off x="6330950" y="4947093"/>
            <a:ext cx="44114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lt-LT" dirty="0"/>
              <a:t>44</a:t>
            </a:r>
            <a:endParaRPr kumimoji="0" lang="en-US" sz="1800" b="0" i="0" u="none" strike="noStrike" kern="0" cap="none" spc="0" normalizeH="0" baseline="0" noProof="0" dirty="0">
              <a:ln>
                <a:noFill/>
              </a:ln>
              <a:solidFill>
                <a:sysClr val="windowText" lastClr="000000"/>
              </a:solidFill>
              <a:effectLst/>
              <a:uLnTx/>
              <a:uFillTx/>
            </a:endParaRPr>
          </a:p>
        </p:txBody>
      </p:sp>
      <p:sp>
        <p:nvSpPr>
          <p:cNvPr id="16" name="TextBox 15">
            <a:extLst>
              <a:ext uri="{FF2B5EF4-FFF2-40B4-BE49-F238E27FC236}">
                <a16:creationId xmlns:a16="http://schemas.microsoft.com/office/drawing/2014/main" id="{6C02BD8B-7125-3C14-C3B8-C08B2E8F4315}"/>
              </a:ext>
            </a:extLst>
          </p:cNvPr>
          <p:cNvSpPr txBox="1"/>
          <p:nvPr/>
        </p:nvSpPr>
        <p:spPr>
          <a:xfrm>
            <a:off x="6330950" y="6042555"/>
            <a:ext cx="44114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lt-LT" dirty="0"/>
              <a:t>21</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Speech Bubble: Oval 2">
            <a:extLst>
              <a:ext uri="{FF2B5EF4-FFF2-40B4-BE49-F238E27FC236}">
                <a16:creationId xmlns:a16="http://schemas.microsoft.com/office/drawing/2014/main" id="{0FECF786-610D-9406-E532-D498835C3DEA}"/>
              </a:ext>
            </a:extLst>
          </p:cNvPr>
          <p:cNvSpPr/>
          <p:nvPr/>
        </p:nvSpPr>
        <p:spPr>
          <a:xfrm>
            <a:off x="8614016" y="3013898"/>
            <a:ext cx="2227646" cy="910056"/>
          </a:xfrm>
          <a:prstGeom prst="wedgeEllipseCallout">
            <a:avLst>
              <a:gd name="adj1" fmla="val -96221"/>
              <a:gd name="adj2" fmla="val -3393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2000" b="1" dirty="0">
                <a:solidFill>
                  <a:schemeClr val="tx1"/>
                </a:solidFill>
              </a:rPr>
              <a:t>201</a:t>
            </a:r>
            <a:r>
              <a:rPr lang="lt-LT" dirty="0">
                <a:solidFill>
                  <a:schemeClr val="tx1"/>
                </a:solidFill>
              </a:rPr>
              <a:t> kitos pateikimo vietos</a:t>
            </a:r>
            <a:endParaRPr lang="en-US" dirty="0">
              <a:solidFill>
                <a:schemeClr val="tx1"/>
              </a:solidFill>
            </a:endParaRPr>
          </a:p>
        </p:txBody>
      </p:sp>
      <p:sp>
        <p:nvSpPr>
          <p:cNvPr id="5" name="Speech Bubble: Oval 4">
            <a:extLst>
              <a:ext uri="{FF2B5EF4-FFF2-40B4-BE49-F238E27FC236}">
                <a16:creationId xmlns:a16="http://schemas.microsoft.com/office/drawing/2014/main" id="{61E0887D-DDDE-98C5-3ED2-7F5B561BBF68}"/>
              </a:ext>
            </a:extLst>
          </p:cNvPr>
          <p:cNvSpPr/>
          <p:nvPr/>
        </p:nvSpPr>
        <p:spPr>
          <a:xfrm>
            <a:off x="8614016" y="4561992"/>
            <a:ext cx="2026085" cy="968858"/>
          </a:xfrm>
          <a:prstGeom prst="wedgeEllipseCallout">
            <a:avLst>
              <a:gd name="adj1" fmla="val -101968"/>
              <a:gd name="adj2" fmla="val -28844"/>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2000" b="1" dirty="0">
                <a:solidFill>
                  <a:schemeClr val="tx1"/>
                </a:solidFill>
              </a:rPr>
              <a:t>238</a:t>
            </a:r>
            <a:r>
              <a:rPr lang="lt-LT" dirty="0">
                <a:solidFill>
                  <a:schemeClr val="tx1"/>
                </a:solidFill>
              </a:rPr>
              <a:t> kitos pateikimo vietos</a:t>
            </a:r>
            <a:endParaRPr lang="en-US" dirty="0">
              <a:solidFill>
                <a:schemeClr val="tx1"/>
              </a:solidFill>
            </a:endParaRPr>
          </a:p>
        </p:txBody>
      </p:sp>
      <p:sp>
        <p:nvSpPr>
          <p:cNvPr id="7" name="Speech Bubble: Oval 6">
            <a:extLst>
              <a:ext uri="{FF2B5EF4-FFF2-40B4-BE49-F238E27FC236}">
                <a16:creationId xmlns:a16="http://schemas.microsoft.com/office/drawing/2014/main" id="{6E24675C-9C8B-DD3D-3181-329BC0D1F136}"/>
              </a:ext>
            </a:extLst>
          </p:cNvPr>
          <p:cNvSpPr/>
          <p:nvPr/>
        </p:nvSpPr>
        <p:spPr>
          <a:xfrm>
            <a:off x="8803682" y="5965863"/>
            <a:ext cx="1836419" cy="1090145"/>
          </a:xfrm>
          <a:prstGeom prst="wedgeEllipseCallout">
            <a:avLst>
              <a:gd name="adj1" fmla="val -112537"/>
              <a:gd name="adj2" fmla="val -6664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2000" b="1" dirty="0">
                <a:solidFill>
                  <a:schemeClr val="tx1"/>
                </a:solidFill>
              </a:rPr>
              <a:t>99</a:t>
            </a:r>
            <a:r>
              <a:rPr lang="lt-LT" dirty="0">
                <a:solidFill>
                  <a:schemeClr val="tx1"/>
                </a:solidFill>
              </a:rPr>
              <a:t> kitos pateikimo vietos</a:t>
            </a:r>
            <a:endParaRPr lang="en-US" dirty="0">
              <a:solidFill>
                <a:schemeClr val="tx1"/>
              </a:solidFill>
            </a:endParaRPr>
          </a:p>
        </p:txBody>
      </p:sp>
      <p:sp>
        <p:nvSpPr>
          <p:cNvPr id="8" name="TextBox 7">
            <a:extLst>
              <a:ext uri="{FF2B5EF4-FFF2-40B4-BE49-F238E27FC236}">
                <a16:creationId xmlns:a16="http://schemas.microsoft.com/office/drawing/2014/main" id="{208334AF-3EE3-7386-C168-B50880A152C3}"/>
              </a:ext>
            </a:extLst>
          </p:cNvPr>
          <p:cNvSpPr txBox="1"/>
          <p:nvPr/>
        </p:nvSpPr>
        <p:spPr>
          <a:xfrm>
            <a:off x="2597150" y="3524863"/>
            <a:ext cx="575799" cy="369332"/>
          </a:xfrm>
          <a:prstGeom prst="rect">
            <a:avLst/>
          </a:prstGeom>
          <a:noFill/>
        </p:spPr>
        <p:txBody>
          <a:bodyPr wrap="none" rtlCol="0">
            <a:spAutoFit/>
          </a:bodyPr>
          <a:lstStyle/>
          <a:p>
            <a:r>
              <a:rPr lang="lt-LT" dirty="0"/>
              <a:t>~ 4 </a:t>
            </a:r>
            <a:endParaRPr lang="en-US" dirty="0"/>
          </a:p>
        </p:txBody>
      </p:sp>
      <p:sp>
        <p:nvSpPr>
          <p:cNvPr id="10" name="TextBox 9">
            <a:extLst>
              <a:ext uri="{FF2B5EF4-FFF2-40B4-BE49-F238E27FC236}">
                <a16:creationId xmlns:a16="http://schemas.microsoft.com/office/drawing/2014/main" id="{68449632-BE7C-3245-08C8-049A6544264A}"/>
              </a:ext>
            </a:extLst>
          </p:cNvPr>
          <p:cNvSpPr txBox="1"/>
          <p:nvPr/>
        </p:nvSpPr>
        <p:spPr>
          <a:xfrm>
            <a:off x="2624264" y="4921598"/>
            <a:ext cx="704039" cy="369332"/>
          </a:xfrm>
          <a:prstGeom prst="rect">
            <a:avLst/>
          </a:prstGeom>
          <a:noFill/>
        </p:spPr>
        <p:txBody>
          <a:bodyPr wrap="none" rtlCol="0">
            <a:spAutoFit/>
          </a:bodyPr>
          <a:lstStyle/>
          <a:p>
            <a:r>
              <a:rPr lang="lt-LT" dirty="0"/>
              <a:t>~ 5,5</a:t>
            </a:r>
            <a:endParaRPr lang="en-US" dirty="0"/>
          </a:p>
        </p:txBody>
      </p:sp>
      <p:sp>
        <p:nvSpPr>
          <p:cNvPr id="17" name="TextBox 16">
            <a:extLst>
              <a:ext uri="{FF2B5EF4-FFF2-40B4-BE49-F238E27FC236}">
                <a16:creationId xmlns:a16="http://schemas.microsoft.com/office/drawing/2014/main" id="{825224F5-E367-304A-F58F-E522F6D2AD69}"/>
              </a:ext>
            </a:extLst>
          </p:cNvPr>
          <p:cNvSpPr txBox="1"/>
          <p:nvPr/>
        </p:nvSpPr>
        <p:spPr>
          <a:xfrm>
            <a:off x="2646682" y="6086545"/>
            <a:ext cx="511679" cy="369332"/>
          </a:xfrm>
          <a:prstGeom prst="rect">
            <a:avLst/>
          </a:prstGeom>
          <a:noFill/>
        </p:spPr>
        <p:txBody>
          <a:bodyPr wrap="none" rtlCol="0">
            <a:spAutoFit/>
          </a:bodyPr>
          <a:lstStyle/>
          <a:p>
            <a:r>
              <a:rPr lang="lt-LT" dirty="0"/>
              <a:t>~ 5</a:t>
            </a:r>
            <a:endParaRPr lang="en-US" dirty="0"/>
          </a:p>
        </p:txBody>
      </p:sp>
      <p:sp>
        <p:nvSpPr>
          <p:cNvPr id="18" name="TextBox 17">
            <a:extLst>
              <a:ext uri="{FF2B5EF4-FFF2-40B4-BE49-F238E27FC236}">
                <a16:creationId xmlns:a16="http://schemas.microsoft.com/office/drawing/2014/main" id="{614C6D9E-FA50-7FF3-6D8E-0E9CDA19D81D}"/>
              </a:ext>
            </a:extLst>
          </p:cNvPr>
          <p:cNvSpPr txBox="1"/>
          <p:nvPr/>
        </p:nvSpPr>
        <p:spPr>
          <a:xfrm>
            <a:off x="425767" y="6467792"/>
            <a:ext cx="8377915" cy="1200329"/>
          </a:xfrm>
          <a:prstGeom prst="rect">
            <a:avLst/>
          </a:prstGeom>
          <a:noFill/>
        </p:spPr>
        <p:txBody>
          <a:bodyPr wrap="square" rtlCol="0">
            <a:spAutoFit/>
          </a:bodyPr>
          <a:lstStyle/>
          <a:p>
            <a:r>
              <a:rPr lang="lt-LT" dirty="0"/>
              <a:t>Tokių vietų aptarnavimui turi būti numatytos pajėgos, veikiančios pagal susidariusios situacijos padiktuotą maršrutą, užtikrinantį produktyvias darbo lako sąnaudas visiems tikrinimams atlikti, taikant jau dabar susiklosčiusią praktiką, neatmetant ir galimybės praprašyti pristatyti prekes muitinei į postą ar MTV.</a:t>
            </a:r>
            <a:endParaRPr lang="en-US" dirty="0"/>
          </a:p>
        </p:txBody>
      </p:sp>
    </p:spTree>
    <p:extLst>
      <p:ext uri="{BB962C8B-B14F-4D97-AF65-F5344CB8AC3E}">
        <p14:creationId xmlns:p14="http://schemas.microsoft.com/office/powerpoint/2010/main" val="39033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wipe(down)">
                                      <p:cBhvr>
                                        <p:cTn id="3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p:bldP spid="10"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793C06D-C68A-B480-A979-8764C2FF06E2}"/>
              </a:ext>
            </a:extLst>
          </p:cNvPr>
          <p:cNvSpPr/>
          <p:nvPr/>
        </p:nvSpPr>
        <p:spPr>
          <a:xfrm>
            <a:off x="0" y="-236420"/>
            <a:ext cx="10909658" cy="838200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EAEAEA"/>
          </a:solidFill>
        </p:spPr>
        <p:txBody>
          <a:bodyPr wrap="square" lIns="0" tIns="0" rIns="0" bIns="0" rtlCol="0"/>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5AE87E7F-E26A-3505-EF32-C0E2B1624409}"/>
              </a:ext>
            </a:extLst>
          </p:cNvPr>
          <p:cNvSpPr txBox="1"/>
          <p:nvPr/>
        </p:nvSpPr>
        <p:spPr>
          <a:xfrm>
            <a:off x="3054350" y="833227"/>
            <a:ext cx="5102225" cy="707886"/>
          </a:xfrm>
          <a:prstGeom prst="rect">
            <a:avLst/>
          </a:prstGeom>
          <a:noFill/>
        </p:spPr>
        <p:txBody>
          <a:bodyPr wrap="square" rtlCol="0">
            <a:spAutoFit/>
          </a:bodyPr>
          <a:lstStyle/>
          <a:p>
            <a:pPr algn="ctr"/>
            <a:r>
              <a:rPr lang="lt-LT" sz="2000" b="1" dirty="0">
                <a:solidFill>
                  <a:schemeClr val="tx1"/>
                </a:solidFill>
              </a:rPr>
              <a:t>Kur pradėti naudoti iki vieno krovinių posto koncepcijos įgyvendinimo</a:t>
            </a:r>
          </a:p>
        </p:txBody>
      </p:sp>
      <p:sp>
        <p:nvSpPr>
          <p:cNvPr id="7" name="TextBox 6">
            <a:extLst>
              <a:ext uri="{FF2B5EF4-FFF2-40B4-BE49-F238E27FC236}">
                <a16:creationId xmlns:a16="http://schemas.microsoft.com/office/drawing/2014/main" id="{9E4E2986-383E-1877-67A8-BD0C42BE49F8}"/>
              </a:ext>
            </a:extLst>
          </p:cNvPr>
          <p:cNvSpPr txBox="1"/>
          <p:nvPr/>
        </p:nvSpPr>
        <p:spPr>
          <a:xfrm>
            <a:off x="1987550" y="2067473"/>
            <a:ext cx="7543800" cy="646331"/>
          </a:xfrm>
          <a:prstGeom prst="rect">
            <a:avLst/>
          </a:prstGeom>
          <a:noFill/>
        </p:spPr>
        <p:txBody>
          <a:bodyPr wrap="square" rtlCol="0">
            <a:spAutoFit/>
          </a:bodyPr>
          <a:lstStyle/>
          <a:p>
            <a:pPr algn="ctr"/>
            <a:r>
              <a:rPr lang="lt-LT" dirty="0"/>
              <a:t>Pilotinis bandymas Šiaulių I-</a:t>
            </a:r>
            <a:r>
              <a:rPr lang="lt-LT" dirty="0" err="1"/>
              <a:t>os</a:t>
            </a:r>
            <a:r>
              <a:rPr lang="lt-LT" dirty="0"/>
              <a:t> kategorijos (LTM)  ir  Marijampolės (KTM), bei Savanorių (VTM) krovinių postuose   </a:t>
            </a:r>
            <a:endParaRPr lang="en-US" dirty="0"/>
          </a:p>
        </p:txBody>
      </p:sp>
      <p:pic>
        <p:nvPicPr>
          <p:cNvPr id="4" name="Picture 3">
            <a:extLst>
              <a:ext uri="{FF2B5EF4-FFF2-40B4-BE49-F238E27FC236}">
                <a16:creationId xmlns:a16="http://schemas.microsoft.com/office/drawing/2014/main" id="{B60A7268-3FFF-B3C3-C052-AFD77F5F87B4}"/>
              </a:ext>
            </a:extLst>
          </p:cNvPr>
          <p:cNvPicPr>
            <a:picLocks noChangeAspect="1"/>
          </p:cNvPicPr>
          <p:nvPr/>
        </p:nvPicPr>
        <p:blipFill>
          <a:blip r:embed="rId3"/>
          <a:stretch>
            <a:fillRect/>
          </a:stretch>
        </p:blipFill>
        <p:spPr>
          <a:xfrm flipV="1">
            <a:off x="0" y="-28119"/>
            <a:ext cx="10833100" cy="184226"/>
          </a:xfrm>
          <a:prstGeom prst="rect">
            <a:avLst/>
          </a:prstGeom>
        </p:spPr>
      </p:pic>
      <p:sp>
        <p:nvSpPr>
          <p:cNvPr id="9" name="TextBox 8">
            <a:extLst>
              <a:ext uri="{FF2B5EF4-FFF2-40B4-BE49-F238E27FC236}">
                <a16:creationId xmlns:a16="http://schemas.microsoft.com/office/drawing/2014/main" id="{61CD7A30-EFC3-447B-A24C-4D63391728B3}"/>
              </a:ext>
            </a:extLst>
          </p:cNvPr>
          <p:cNvSpPr txBox="1"/>
          <p:nvPr/>
        </p:nvSpPr>
        <p:spPr>
          <a:xfrm>
            <a:off x="2766657" y="3176872"/>
            <a:ext cx="5867400" cy="646331"/>
          </a:xfrm>
          <a:prstGeom prst="rect">
            <a:avLst/>
          </a:prstGeom>
          <a:noFill/>
        </p:spPr>
        <p:txBody>
          <a:bodyPr wrap="square" rtlCol="0">
            <a:spAutoFit/>
          </a:bodyPr>
          <a:lstStyle/>
          <a:p>
            <a:pPr algn="ctr"/>
            <a:r>
              <a:rPr lang="lt-LT" dirty="0"/>
              <a:t>Pilotinis bandymas visuose krovinių postuose iš karto po jų sustambinimo iki vieno  Krovinių posto TM   </a:t>
            </a:r>
            <a:endParaRPr lang="en-US" dirty="0"/>
          </a:p>
        </p:txBody>
      </p:sp>
      <p:pic>
        <p:nvPicPr>
          <p:cNvPr id="2050" name="Picture 2" descr="AB „Panevėžio stiklas“ organizuojama diskusija „2019-ieji: iššūkiai,  įžvalgos ir prognozės“. - paninfo.lt">
            <a:extLst>
              <a:ext uri="{FF2B5EF4-FFF2-40B4-BE49-F238E27FC236}">
                <a16:creationId xmlns:a16="http://schemas.microsoft.com/office/drawing/2014/main" id="{A4246C5A-B510-4F84-6288-CA91FA414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0" y="4402639"/>
            <a:ext cx="3810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219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793C06D-C68A-B480-A979-8764C2FF06E2}"/>
              </a:ext>
            </a:extLst>
          </p:cNvPr>
          <p:cNvSpPr/>
          <p:nvPr/>
        </p:nvSpPr>
        <p:spPr>
          <a:xfrm>
            <a:off x="-2279650" y="-869950"/>
            <a:ext cx="10834896" cy="835025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EAEAEA"/>
          </a:solidFill>
        </p:spPr>
        <p:txBody>
          <a:bodyPr wrap="square" lIns="0" tIns="0" rIns="0" bIns="0" rtlCol="0"/>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15" descr="Animated-gif-spinning-question-mark-picture-moving">
            <a:extLst>
              <a:ext uri="{FF2B5EF4-FFF2-40B4-BE49-F238E27FC236}">
                <a16:creationId xmlns:a16="http://schemas.microsoft.com/office/drawing/2014/main" id="{1E006A20-F95A-5DC0-0563-D09F2CFA6B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35487" y="2038350"/>
            <a:ext cx="17621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B5876DB-76E0-9708-FCF0-DC253F990158}"/>
              </a:ext>
            </a:extLst>
          </p:cNvPr>
          <p:cNvPicPr>
            <a:picLocks noChangeAspect="1"/>
          </p:cNvPicPr>
          <p:nvPr/>
        </p:nvPicPr>
        <p:blipFill>
          <a:blip r:embed="rId4"/>
          <a:stretch>
            <a:fillRect/>
          </a:stretch>
        </p:blipFill>
        <p:spPr>
          <a:xfrm>
            <a:off x="0" y="-31750"/>
            <a:ext cx="10833100" cy="84304"/>
          </a:xfrm>
          <a:prstGeom prst="rect">
            <a:avLst/>
          </a:prstGeom>
        </p:spPr>
      </p:pic>
      <p:pic>
        <p:nvPicPr>
          <p:cNvPr id="5" name="Picture 4">
            <a:extLst>
              <a:ext uri="{FF2B5EF4-FFF2-40B4-BE49-F238E27FC236}">
                <a16:creationId xmlns:a16="http://schemas.microsoft.com/office/drawing/2014/main" id="{17512128-844E-9FCB-7CAA-E030681E9CD4}"/>
              </a:ext>
            </a:extLst>
          </p:cNvPr>
          <p:cNvPicPr>
            <a:picLocks noChangeAspect="1"/>
          </p:cNvPicPr>
          <p:nvPr/>
        </p:nvPicPr>
        <p:blipFill>
          <a:blip r:embed="rId4"/>
          <a:stretch>
            <a:fillRect/>
          </a:stretch>
        </p:blipFill>
        <p:spPr>
          <a:xfrm flipV="1">
            <a:off x="0" y="-28119"/>
            <a:ext cx="10833100" cy="184226"/>
          </a:xfrm>
          <a:prstGeom prst="rect">
            <a:avLst/>
          </a:prstGeom>
        </p:spPr>
      </p:pic>
    </p:spTree>
    <p:extLst>
      <p:ext uri="{BB962C8B-B14F-4D97-AF65-F5344CB8AC3E}">
        <p14:creationId xmlns:p14="http://schemas.microsoft.com/office/powerpoint/2010/main" val="1225119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0E553B1-5309-C58F-A91D-976027D5B97E}"/>
              </a:ext>
            </a:extLst>
          </p:cNvPr>
          <p:cNvSpPr/>
          <p:nvPr/>
        </p:nvSpPr>
        <p:spPr>
          <a:xfrm>
            <a:off x="0" y="0"/>
            <a:ext cx="10863017" cy="8207447"/>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EAEAEA"/>
          </a:solidFill>
        </p:spPr>
        <p:txBody>
          <a:bodyPr wrap="square" lIns="0" tIns="0" rIns="0" bIns="0" rtlCol="0"/>
          <a:lstStyle/>
          <a:p>
            <a:endParaRPr dirty="0">
              <a:highlight>
                <a:srgbClr val="C2C2C2"/>
              </a:highlight>
            </a:endParaRPr>
          </a:p>
        </p:txBody>
      </p:sp>
      <p:sp>
        <p:nvSpPr>
          <p:cNvPr id="4" name="Rectangle 3">
            <a:extLst>
              <a:ext uri="{FF2B5EF4-FFF2-40B4-BE49-F238E27FC236}">
                <a16:creationId xmlns:a16="http://schemas.microsoft.com/office/drawing/2014/main" id="{29AC2503-A826-79E8-66BB-54144B0FC261}"/>
              </a:ext>
            </a:extLst>
          </p:cNvPr>
          <p:cNvSpPr txBox="1">
            <a:spLocks noChangeArrowheads="1"/>
          </p:cNvSpPr>
          <p:nvPr/>
        </p:nvSpPr>
        <p:spPr bwMode="auto">
          <a:xfrm>
            <a:off x="744776" y="2052138"/>
            <a:ext cx="9343549" cy="489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n-ea"/>
                <a:cs typeface="+mn-cs"/>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n-ea"/>
                <a:cs typeface="+mn-cs"/>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n-ea"/>
                <a:cs typeface="+mn-cs"/>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n-ea"/>
                <a:cs typeface="+mn-cs"/>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n-ea"/>
                <a:cs typeface="+mn-c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n-ea"/>
                <a:cs typeface="+mn-c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n-ea"/>
                <a:cs typeface="+mn-c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n-ea"/>
                <a:cs typeface="+mn-c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n-ea"/>
                <a:cs typeface="+mn-cs"/>
              </a:defRPr>
            </a:lvl9pPr>
          </a:lstStyle>
          <a:p>
            <a:pPr>
              <a:buFont typeface="Wingdings" panose="05000000000000000000" pitchFamily="2" charset="2"/>
              <a:buNone/>
            </a:pPr>
            <a:endParaRPr lang="lt-LT" altLang="lt-LT" sz="5396">
              <a:solidFill>
                <a:prstClr val="black"/>
              </a:solidFill>
              <a:latin typeface="Arial Unicode MS" pitchFamily="34" charset="-128"/>
            </a:endParaRPr>
          </a:p>
          <a:p>
            <a:pPr algn="ctr">
              <a:buFont typeface="Wingdings" panose="05000000000000000000" pitchFamily="2" charset="2"/>
              <a:buNone/>
            </a:pPr>
            <a:r>
              <a:rPr lang="lt-LT" altLang="lt-LT" sz="7419" i="1">
                <a:solidFill>
                  <a:prstClr val="black"/>
                </a:solidFill>
                <a:latin typeface="Candara" panose="020E0502030303020204" pitchFamily="34" charset="0"/>
              </a:rPr>
              <a:t>A</a:t>
            </a:r>
            <a:r>
              <a:rPr lang="lt-LT" altLang="lt-LT" sz="6745" i="1">
                <a:solidFill>
                  <a:prstClr val="black"/>
                </a:solidFill>
                <a:latin typeface="Candara" panose="020E0502030303020204" pitchFamily="34" charset="0"/>
              </a:rPr>
              <a:t>č</a:t>
            </a:r>
            <a:r>
              <a:rPr lang="lt-LT" altLang="lt-LT" sz="7419" i="1">
                <a:solidFill>
                  <a:prstClr val="black"/>
                </a:solidFill>
                <a:latin typeface="Candara" panose="020E0502030303020204" pitchFamily="34" charset="0"/>
              </a:rPr>
              <a:t>i</a:t>
            </a:r>
            <a:r>
              <a:rPr lang="lt-LT" altLang="lt-LT" sz="6745" i="1">
                <a:solidFill>
                  <a:prstClr val="black"/>
                </a:solidFill>
                <a:latin typeface="Candara" panose="020E0502030303020204" pitchFamily="34" charset="0"/>
              </a:rPr>
              <a:t>ū</a:t>
            </a:r>
            <a:r>
              <a:rPr lang="lt-LT" altLang="lt-LT" sz="7419" i="1">
                <a:solidFill>
                  <a:prstClr val="black"/>
                </a:solidFill>
                <a:latin typeface="Candara" panose="020E0502030303020204" pitchFamily="34" charset="0"/>
              </a:rPr>
              <a:t> u</a:t>
            </a:r>
            <a:r>
              <a:rPr lang="lt-LT" altLang="lt-LT" sz="6745" i="1">
                <a:solidFill>
                  <a:prstClr val="black"/>
                </a:solidFill>
                <a:latin typeface="Candara" panose="020E0502030303020204" pitchFamily="34" charset="0"/>
              </a:rPr>
              <a:t>ž</a:t>
            </a:r>
            <a:r>
              <a:rPr lang="lt-LT" altLang="lt-LT" sz="7419" i="1">
                <a:solidFill>
                  <a:prstClr val="black"/>
                </a:solidFill>
                <a:latin typeface="Candara" panose="020E0502030303020204" pitchFamily="34" charset="0"/>
              </a:rPr>
              <a:t> d</a:t>
            </a:r>
            <a:r>
              <a:rPr lang="lt-LT" altLang="lt-LT" sz="6745" i="1">
                <a:solidFill>
                  <a:prstClr val="black"/>
                </a:solidFill>
                <a:latin typeface="Candara" panose="020E0502030303020204" pitchFamily="34" charset="0"/>
              </a:rPr>
              <a:t>ė</a:t>
            </a:r>
            <a:r>
              <a:rPr lang="lt-LT" altLang="lt-LT" sz="7419" i="1">
                <a:solidFill>
                  <a:prstClr val="black"/>
                </a:solidFill>
                <a:latin typeface="Candara" panose="020E0502030303020204" pitchFamily="34" charset="0"/>
              </a:rPr>
              <a:t>mes</a:t>
            </a:r>
            <a:r>
              <a:rPr lang="lt-LT" altLang="lt-LT" sz="6745" i="1">
                <a:solidFill>
                  <a:prstClr val="black"/>
                </a:solidFill>
                <a:latin typeface="Candara" panose="020E0502030303020204" pitchFamily="34" charset="0"/>
              </a:rPr>
              <a:t>į </a:t>
            </a:r>
            <a:r>
              <a:rPr lang="en-US" altLang="lt-LT" sz="9892" i="1">
                <a:solidFill>
                  <a:prstClr val="black"/>
                </a:solidFill>
                <a:latin typeface="Candara" panose="020E0502030303020204" pitchFamily="34" charset="0"/>
              </a:rPr>
              <a:t>!</a:t>
            </a:r>
            <a:endParaRPr lang="lt-LT" altLang="lt-LT" sz="9892" i="1" dirty="0">
              <a:solidFill>
                <a:prstClr val="black"/>
              </a:solidFill>
              <a:latin typeface="Candara" panose="020E0502030303020204" pitchFamily="34" charset="0"/>
            </a:endParaRPr>
          </a:p>
        </p:txBody>
      </p:sp>
      <p:pic>
        <p:nvPicPr>
          <p:cNvPr id="5" name="Paveikslėlis 1">
            <a:extLst>
              <a:ext uri="{FF2B5EF4-FFF2-40B4-BE49-F238E27FC236}">
                <a16:creationId xmlns:a16="http://schemas.microsoft.com/office/drawing/2014/main" id="{31E942C6-8862-5E1E-4B07-C622A781756A}"/>
              </a:ext>
            </a:extLst>
          </p:cNvPr>
          <p:cNvPicPr>
            <a:picLocks noChangeAspect="1"/>
          </p:cNvPicPr>
          <p:nvPr/>
        </p:nvPicPr>
        <p:blipFill>
          <a:blip r:embed="rId2"/>
          <a:stretch>
            <a:fillRect/>
          </a:stretch>
        </p:blipFill>
        <p:spPr>
          <a:xfrm>
            <a:off x="277283" y="4997450"/>
            <a:ext cx="10278533" cy="1856988"/>
          </a:xfrm>
          <a:prstGeom prst="rect">
            <a:avLst/>
          </a:prstGeom>
        </p:spPr>
      </p:pic>
      <p:pic>
        <p:nvPicPr>
          <p:cNvPr id="6" name="Picture 5">
            <a:extLst>
              <a:ext uri="{FF2B5EF4-FFF2-40B4-BE49-F238E27FC236}">
                <a16:creationId xmlns:a16="http://schemas.microsoft.com/office/drawing/2014/main" id="{0339CC19-EAE4-3550-C530-0A79D549F38A}"/>
              </a:ext>
            </a:extLst>
          </p:cNvPr>
          <p:cNvPicPr>
            <a:picLocks noChangeAspect="1"/>
          </p:cNvPicPr>
          <p:nvPr/>
        </p:nvPicPr>
        <p:blipFill>
          <a:blip r:embed="rId3"/>
          <a:stretch>
            <a:fillRect/>
          </a:stretch>
        </p:blipFill>
        <p:spPr>
          <a:xfrm>
            <a:off x="0" y="-31750"/>
            <a:ext cx="10833100" cy="84304"/>
          </a:xfrm>
          <a:prstGeom prst="rect">
            <a:avLst/>
          </a:prstGeom>
        </p:spPr>
      </p:pic>
    </p:spTree>
    <p:extLst>
      <p:ext uri="{BB962C8B-B14F-4D97-AF65-F5344CB8AC3E}">
        <p14:creationId xmlns:p14="http://schemas.microsoft.com/office/powerpoint/2010/main" val="54783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80">
                                          <p:stCondLst>
                                            <p:cond delay="0"/>
                                          </p:stCondLst>
                                        </p:cTn>
                                        <p:tgtEl>
                                          <p:spTgt spid="4">
                                            <p:txEl>
                                              <p:pRg st="1" end="1"/>
                                            </p:txEl>
                                          </p:spTgt>
                                        </p:tgtEl>
                                      </p:cBhvr>
                                    </p:animEffect>
                                    <p:anim calcmode="lin" valueType="num">
                                      <p:cBhvr>
                                        <p:cTn id="8"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1" end="1"/>
                                            </p:txEl>
                                          </p:spTgt>
                                        </p:tgtEl>
                                      </p:cBhvr>
                                      <p:to x="100000" y="60000"/>
                                    </p:animScale>
                                    <p:animScale>
                                      <p:cBhvr>
                                        <p:cTn id="14" dur="166" decel="50000">
                                          <p:stCondLst>
                                            <p:cond delay="676"/>
                                          </p:stCondLst>
                                        </p:cTn>
                                        <p:tgtEl>
                                          <p:spTgt spid="4">
                                            <p:txEl>
                                              <p:pRg st="1" end="1"/>
                                            </p:txEl>
                                          </p:spTgt>
                                        </p:tgtEl>
                                      </p:cBhvr>
                                      <p:to x="100000" y="100000"/>
                                    </p:animScale>
                                    <p:animScale>
                                      <p:cBhvr>
                                        <p:cTn id="15" dur="26">
                                          <p:stCondLst>
                                            <p:cond delay="1312"/>
                                          </p:stCondLst>
                                        </p:cTn>
                                        <p:tgtEl>
                                          <p:spTgt spid="4">
                                            <p:txEl>
                                              <p:pRg st="1" end="1"/>
                                            </p:txEl>
                                          </p:spTgt>
                                        </p:tgtEl>
                                      </p:cBhvr>
                                      <p:to x="100000" y="80000"/>
                                    </p:animScale>
                                    <p:animScale>
                                      <p:cBhvr>
                                        <p:cTn id="16" dur="166" decel="50000">
                                          <p:stCondLst>
                                            <p:cond delay="1338"/>
                                          </p:stCondLst>
                                        </p:cTn>
                                        <p:tgtEl>
                                          <p:spTgt spid="4">
                                            <p:txEl>
                                              <p:pRg st="1" end="1"/>
                                            </p:txEl>
                                          </p:spTgt>
                                        </p:tgtEl>
                                      </p:cBhvr>
                                      <p:to x="100000" y="100000"/>
                                    </p:animScale>
                                    <p:animScale>
                                      <p:cBhvr>
                                        <p:cTn id="17" dur="26">
                                          <p:stCondLst>
                                            <p:cond delay="1642"/>
                                          </p:stCondLst>
                                        </p:cTn>
                                        <p:tgtEl>
                                          <p:spTgt spid="4">
                                            <p:txEl>
                                              <p:pRg st="1" end="1"/>
                                            </p:txEl>
                                          </p:spTgt>
                                        </p:tgtEl>
                                      </p:cBhvr>
                                      <p:to x="100000" y="90000"/>
                                    </p:animScale>
                                    <p:animScale>
                                      <p:cBhvr>
                                        <p:cTn id="18" dur="166" decel="50000">
                                          <p:stCondLst>
                                            <p:cond delay="1668"/>
                                          </p:stCondLst>
                                        </p:cTn>
                                        <p:tgtEl>
                                          <p:spTgt spid="4">
                                            <p:txEl>
                                              <p:pRg st="1" end="1"/>
                                            </p:txEl>
                                          </p:spTgt>
                                        </p:tgtEl>
                                      </p:cBhvr>
                                      <p:to x="100000" y="100000"/>
                                    </p:animScale>
                                    <p:animScale>
                                      <p:cBhvr>
                                        <p:cTn id="19" dur="26">
                                          <p:stCondLst>
                                            <p:cond delay="1808"/>
                                          </p:stCondLst>
                                        </p:cTn>
                                        <p:tgtEl>
                                          <p:spTgt spid="4">
                                            <p:txEl>
                                              <p:pRg st="1" end="1"/>
                                            </p:txEl>
                                          </p:spTgt>
                                        </p:tgtEl>
                                      </p:cBhvr>
                                      <p:to x="100000" y="95000"/>
                                    </p:animScale>
                                    <p:animScale>
                                      <p:cBhvr>
                                        <p:cTn id="20"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E0C8E3-35B2-D821-B4B2-8A85D0939DEE}"/>
              </a:ext>
            </a:extLst>
          </p:cNvPr>
          <p:cNvSpPr/>
          <p:nvPr/>
        </p:nvSpPr>
        <p:spPr>
          <a:xfrm>
            <a:off x="0" y="0"/>
            <a:ext cx="10833100" cy="7708900"/>
          </a:xfrm>
          <a:prstGeom prst="rect">
            <a:avLst/>
          </a:prstGeom>
          <a:solidFill>
            <a:srgbClr val="FECC00"/>
          </a:solidFill>
          <a:ln>
            <a:solidFill>
              <a:srgbClr val="FE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2" name="Picture 1" descr="Logo&#10;&#10;Description automatically generated">
            <a:extLst>
              <a:ext uri="{FF2B5EF4-FFF2-40B4-BE49-F238E27FC236}">
                <a16:creationId xmlns:a16="http://schemas.microsoft.com/office/drawing/2014/main" id="{A37D3E78-2C60-EFCC-5D48-D618EB8D08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072" y="627357"/>
            <a:ext cx="4536956" cy="4560767"/>
          </a:xfrm>
          <a:prstGeom prst="rect">
            <a:avLst/>
          </a:prstGeom>
        </p:spPr>
      </p:pic>
      <p:sp>
        <p:nvSpPr>
          <p:cNvPr id="13" name="object 15">
            <a:extLst>
              <a:ext uri="{FF2B5EF4-FFF2-40B4-BE49-F238E27FC236}">
                <a16:creationId xmlns:a16="http://schemas.microsoft.com/office/drawing/2014/main" id="{52C62939-8717-9939-3F6F-FC3010FE5E82}"/>
              </a:ext>
            </a:extLst>
          </p:cNvPr>
          <p:cNvSpPr txBox="1"/>
          <p:nvPr/>
        </p:nvSpPr>
        <p:spPr>
          <a:xfrm>
            <a:off x="0" y="5231667"/>
            <a:ext cx="10833100" cy="1243930"/>
          </a:xfrm>
          <a:prstGeom prst="rect">
            <a:avLst/>
          </a:prstGeom>
        </p:spPr>
        <p:txBody>
          <a:bodyPr vert="horz" wrap="square" lIns="0" tIns="12700" rIns="0" bIns="0" rtlCol="0">
            <a:spAutoFit/>
          </a:bodyPr>
          <a:lstStyle/>
          <a:p>
            <a:pPr marL="782320" algn="ctr"/>
            <a:r>
              <a:rPr sz="2000" b="1" dirty="0" err="1">
                <a:solidFill>
                  <a:srgbClr val="2B2A29"/>
                </a:solidFill>
                <a:latin typeface="Arial"/>
                <a:cs typeface="Arial"/>
              </a:rPr>
              <a:t>Muitinės</a:t>
            </a:r>
            <a:r>
              <a:rPr sz="2000" b="1" spc="10" dirty="0">
                <a:solidFill>
                  <a:srgbClr val="2B2A29"/>
                </a:solidFill>
                <a:latin typeface="Arial"/>
                <a:cs typeface="Arial"/>
              </a:rPr>
              <a:t> </a:t>
            </a:r>
            <a:r>
              <a:rPr sz="2000" b="1" spc="-10" dirty="0" err="1">
                <a:solidFill>
                  <a:srgbClr val="2B2A29"/>
                </a:solidFill>
                <a:latin typeface="Arial"/>
                <a:cs typeface="Arial"/>
              </a:rPr>
              <a:t>departamentas</a:t>
            </a:r>
            <a:r>
              <a:rPr lang="lt-LT" sz="2000" b="1" spc="-10" dirty="0">
                <a:solidFill>
                  <a:srgbClr val="2B2A29"/>
                </a:solidFill>
                <a:latin typeface="Arial"/>
                <a:cs typeface="Arial"/>
              </a:rPr>
              <a:t> </a:t>
            </a:r>
            <a:r>
              <a:rPr sz="2000" b="1" dirty="0" err="1">
                <a:solidFill>
                  <a:srgbClr val="2B2A29"/>
                </a:solidFill>
                <a:latin typeface="Arial"/>
                <a:cs typeface="Arial"/>
              </a:rPr>
              <a:t>prie</a:t>
            </a:r>
            <a:r>
              <a:rPr sz="2000" b="1" spc="10" dirty="0">
                <a:solidFill>
                  <a:srgbClr val="2B2A29"/>
                </a:solidFill>
                <a:latin typeface="Arial"/>
                <a:cs typeface="Arial"/>
              </a:rPr>
              <a:t> </a:t>
            </a:r>
            <a:r>
              <a:rPr sz="2000" b="1" dirty="0">
                <a:solidFill>
                  <a:srgbClr val="2B2A29"/>
                </a:solidFill>
                <a:latin typeface="Arial"/>
                <a:cs typeface="Arial"/>
              </a:rPr>
              <a:t>Lietuvos</a:t>
            </a:r>
            <a:r>
              <a:rPr sz="2000" b="1" spc="10" dirty="0">
                <a:solidFill>
                  <a:srgbClr val="2B2A29"/>
                </a:solidFill>
                <a:latin typeface="Arial"/>
                <a:cs typeface="Arial"/>
              </a:rPr>
              <a:t> </a:t>
            </a:r>
            <a:r>
              <a:rPr sz="2000" b="1" dirty="0">
                <a:solidFill>
                  <a:srgbClr val="2B2A29"/>
                </a:solidFill>
                <a:latin typeface="Arial"/>
                <a:cs typeface="Arial"/>
              </a:rPr>
              <a:t>Respublikos</a:t>
            </a:r>
            <a:r>
              <a:rPr sz="2000" b="1" spc="15" dirty="0">
                <a:solidFill>
                  <a:srgbClr val="2B2A29"/>
                </a:solidFill>
                <a:latin typeface="Arial"/>
                <a:cs typeface="Arial"/>
              </a:rPr>
              <a:t> </a:t>
            </a:r>
            <a:r>
              <a:rPr sz="2000" b="1" dirty="0">
                <a:solidFill>
                  <a:srgbClr val="2B2A29"/>
                </a:solidFill>
                <a:latin typeface="Arial"/>
                <a:cs typeface="Arial"/>
              </a:rPr>
              <a:t>ﬁnansų</a:t>
            </a:r>
            <a:r>
              <a:rPr sz="2000" b="1" spc="10" dirty="0">
                <a:solidFill>
                  <a:srgbClr val="2B2A29"/>
                </a:solidFill>
                <a:latin typeface="Arial"/>
                <a:cs typeface="Arial"/>
              </a:rPr>
              <a:t> </a:t>
            </a:r>
            <a:r>
              <a:rPr sz="2000" b="1" spc="-10" dirty="0">
                <a:solidFill>
                  <a:srgbClr val="2B2A29"/>
                </a:solidFill>
                <a:latin typeface="Arial"/>
                <a:cs typeface="Arial"/>
              </a:rPr>
              <a:t>ministerijos</a:t>
            </a:r>
            <a:endParaRPr sz="2000" dirty="0">
              <a:latin typeface="Arial"/>
              <a:cs typeface="Arial"/>
            </a:endParaRPr>
          </a:p>
          <a:p>
            <a:pPr marL="2280285" marR="1885950" indent="-400685" algn="ctr"/>
            <a:r>
              <a:rPr sz="2000" b="1" dirty="0">
                <a:solidFill>
                  <a:srgbClr val="2B2A29"/>
                </a:solidFill>
                <a:latin typeface="Arial"/>
                <a:cs typeface="Arial"/>
              </a:rPr>
              <a:t>A.</a:t>
            </a:r>
            <a:r>
              <a:rPr sz="2000" b="1" spc="-10" dirty="0">
                <a:solidFill>
                  <a:srgbClr val="2B2A29"/>
                </a:solidFill>
                <a:latin typeface="Arial"/>
                <a:cs typeface="Arial"/>
              </a:rPr>
              <a:t> </a:t>
            </a:r>
            <a:r>
              <a:rPr sz="2000" b="1" dirty="0">
                <a:solidFill>
                  <a:srgbClr val="2B2A29"/>
                </a:solidFill>
                <a:latin typeface="Arial"/>
                <a:cs typeface="Arial"/>
              </a:rPr>
              <a:t>Jakšto</a:t>
            </a:r>
            <a:r>
              <a:rPr sz="2000" b="1" spc="-5" dirty="0">
                <a:solidFill>
                  <a:srgbClr val="2B2A29"/>
                </a:solidFill>
                <a:latin typeface="Arial"/>
                <a:cs typeface="Arial"/>
              </a:rPr>
              <a:t> </a:t>
            </a:r>
            <a:r>
              <a:rPr sz="2000" b="1" dirty="0">
                <a:solidFill>
                  <a:srgbClr val="2B2A29"/>
                </a:solidFill>
                <a:latin typeface="Arial"/>
                <a:cs typeface="Arial"/>
              </a:rPr>
              <a:t>g.</a:t>
            </a:r>
            <a:r>
              <a:rPr sz="2000" b="1" spc="-5" dirty="0">
                <a:solidFill>
                  <a:srgbClr val="2B2A29"/>
                </a:solidFill>
                <a:latin typeface="Arial"/>
                <a:cs typeface="Arial"/>
              </a:rPr>
              <a:t> </a:t>
            </a:r>
            <a:r>
              <a:rPr sz="2000" b="1" dirty="0">
                <a:solidFill>
                  <a:srgbClr val="2B2A29"/>
                </a:solidFill>
                <a:latin typeface="Arial"/>
                <a:cs typeface="Arial"/>
              </a:rPr>
              <a:t>1,</a:t>
            </a:r>
            <a:r>
              <a:rPr sz="2000" b="1" spc="-5" dirty="0">
                <a:solidFill>
                  <a:srgbClr val="2B2A29"/>
                </a:solidFill>
                <a:latin typeface="Arial"/>
                <a:cs typeface="Arial"/>
              </a:rPr>
              <a:t> </a:t>
            </a:r>
            <a:r>
              <a:rPr sz="2000" b="1" spc="-50" dirty="0">
                <a:solidFill>
                  <a:srgbClr val="2B2A29"/>
                </a:solidFill>
                <a:latin typeface="Arial"/>
                <a:cs typeface="Arial"/>
              </a:rPr>
              <a:t>LT-</a:t>
            </a:r>
            <a:r>
              <a:rPr sz="2000" b="1" spc="-10" dirty="0">
                <a:solidFill>
                  <a:srgbClr val="2B2A29"/>
                </a:solidFill>
                <a:latin typeface="Arial"/>
                <a:cs typeface="Arial"/>
              </a:rPr>
              <a:t>01105</a:t>
            </a:r>
            <a:r>
              <a:rPr sz="2000" b="1" spc="-5" dirty="0">
                <a:solidFill>
                  <a:srgbClr val="2B2A29"/>
                </a:solidFill>
                <a:latin typeface="Arial"/>
                <a:cs typeface="Arial"/>
              </a:rPr>
              <a:t> </a:t>
            </a:r>
            <a:r>
              <a:rPr sz="2000" b="1" spc="-10" dirty="0">
                <a:solidFill>
                  <a:srgbClr val="2B2A29"/>
                </a:solidFill>
                <a:latin typeface="Arial"/>
                <a:cs typeface="Arial"/>
              </a:rPr>
              <a:t>Vilnius </a:t>
            </a:r>
            <a:r>
              <a:rPr sz="2000" b="1" spc="-10" dirty="0">
                <a:solidFill>
                  <a:srgbClr val="2B2A29"/>
                </a:solidFill>
                <a:latin typeface="Arial"/>
                <a:cs typeface="Arial"/>
                <a:hlinkClick r:id="rId4"/>
              </a:rPr>
              <a:t>www.lrmuitine.lt</a:t>
            </a:r>
            <a:endParaRPr sz="2000" dirty="0">
              <a:latin typeface="Arial"/>
              <a:cs typeface="Arial"/>
            </a:endParaRPr>
          </a:p>
          <a:p>
            <a:pPr marR="5715" algn="ctr"/>
            <a:r>
              <a:rPr sz="2000" b="1" spc="-10" dirty="0">
                <a:solidFill>
                  <a:srgbClr val="2B2A29"/>
                </a:solidFill>
                <a:latin typeface="Arial"/>
                <a:cs typeface="Arial"/>
              </a:rPr>
              <a:t>facebook.com/Lietuvosmuitine</a:t>
            </a:r>
            <a:endParaRPr sz="2000" dirty="0">
              <a:latin typeface="Arial"/>
              <a:cs typeface="Arial"/>
            </a:endParaRPr>
          </a:p>
          <a:p>
            <a:pPr marR="5715" algn="ctr"/>
            <a:r>
              <a:rPr sz="2000" b="1" spc="-10" dirty="0">
                <a:solidFill>
                  <a:srgbClr val="2B2A29"/>
                </a:solidFill>
                <a:latin typeface="Arial"/>
                <a:cs typeface="Arial"/>
                <a:hlinkClick r:id="rId5"/>
              </a:rPr>
              <a:t>https://www.youtube.com/user/LietuvosMuitine</a:t>
            </a:r>
            <a:endParaRPr sz="2000" dirty="0">
              <a:latin typeface="Arial"/>
              <a:cs typeface="Arial"/>
            </a:endParaRPr>
          </a:p>
        </p:txBody>
      </p:sp>
      <p:pic>
        <p:nvPicPr>
          <p:cNvPr id="25" name="Picture 24">
            <a:extLst>
              <a:ext uri="{FF2B5EF4-FFF2-40B4-BE49-F238E27FC236}">
                <a16:creationId xmlns:a16="http://schemas.microsoft.com/office/drawing/2014/main" id="{5F1CC369-3D25-A6DC-7AC2-5B5CC1C56E51}"/>
              </a:ext>
            </a:extLst>
          </p:cNvPr>
          <p:cNvPicPr>
            <a:picLocks noChangeAspect="1"/>
          </p:cNvPicPr>
          <p:nvPr/>
        </p:nvPicPr>
        <p:blipFill>
          <a:blip r:embed="rId6"/>
          <a:stretch>
            <a:fillRect/>
          </a:stretch>
        </p:blipFill>
        <p:spPr>
          <a:xfrm>
            <a:off x="0" y="-31750"/>
            <a:ext cx="10833100" cy="84304"/>
          </a:xfrm>
          <a:prstGeom prst="rect">
            <a:avLst/>
          </a:prstGeom>
        </p:spPr>
      </p:pic>
    </p:spTree>
    <p:extLst>
      <p:ext uri="{BB962C8B-B14F-4D97-AF65-F5344CB8AC3E}">
        <p14:creationId xmlns:p14="http://schemas.microsoft.com/office/powerpoint/2010/main" val="402705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964722" y="778642"/>
            <a:ext cx="8984598" cy="576633"/>
          </a:xfrm>
          <a:prstGeom prst="rect">
            <a:avLst/>
          </a:prstGeom>
        </p:spPr>
        <p:txBody>
          <a:bodyPr wrap="square">
            <a:spAutoFit/>
          </a:bodyPr>
          <a:lstStyle/>
          <a:p>
            <a:pPr algn="ctr" defTabSz="1027877" rtl="0"/>
            <a:r>
              <a:rPr lang="lt-LT" sz="3147" b="1" i="1" kern="1200" dirty="0">
                <a:solidFill>
                  <a:prstClr val="black"/>
                </a:solidFill>
                <a:latin typeface="Times New Roman"/>
                <a:ea typeface="Calibri"/>
                <a:cs typeface="+mn-cs"/>
              </a:rPr>
              <a:t>Vieno krovinių posto link</a:t>
            </a:r>
          </a:p>
        </p:txBody>
      </p:sp>
      <p:sp>
        <p:nvSpPr>
          <p:cNvPr id="39" name="TextBox 38"/>
          <p:cNvSpPr txBox="1"/>
          <p:nvPr/>
        </p:nvSpPr>
        <p:spPr>
          <a:xfrm>
            <a:off x="4849954" y="6048274"/>
            <a:ext cx="5504078" cy="1648849"/>
          </a:xfrm>
          <a:prstGeom prst="rect">
            <a:avLst/>
          </a:prstGeom>
          <a:noFill/>
        </p:spPr>
        <p:txBody>
          <a:bodyPr wrap="square" rtlCol="0">
            <a:spAutoFit/>
          </a:bodyPr>
          <a:lstStyle/>
          <a:p>
            <a:pPr algn="l" defTabSz="1027877" rtl="0"/>
            <a:r>
              <a:rPr lang="lt-LT" sz="2023" b="1" kern="1200" dirty="0">
                <a:solidFill>
                  <a:prstClr val="black"/>
                </a:solidFill>
                <a:latin typeface="Calibri"/>
                <a:ea typeface="+mn-ea"/>
                <a:cs typeface="+mn-cs"/>
              </a:rPr>
              <a:t>Muitinės departamento</a:t>
            </a:r>
          </a:p>
          <a:p>
            <a:pPr algn="l" defTabSz="1027877" rtl="0"/>
            <a:r>
              <a:rPr lang="lt-LT" sz="2023" i="1" kern="1200" dirty="0">
                <a:solidFill>
                  <a:prstClr val="black"/>
                </a:solidFill>
                <a:latin typeface="Calibri"/>
                <a:ea typeface="+mn-ea"/>
                <a:cs typeface="+mn-cs"/>
              </a:rPr>
              <a:t>prie Lietuvos Respublikos finansų ministerijos</a:t>
            </a:r>
          </a:p>
          <a:p>
            <a:pPr algn="l" defTabSz="1027877" rtl="0"/>
            <a:r>
              <a:rPr lang="lt-LT" sz="2023" kern="1200" dirty="0">
                <a:solidFill>
                  <a:prstClr val="black"/>
                </a:solidFill>
                <a:latin typeface="Calibri"/>
                <a:ea typeface="+mn-ea"/>
                <a:cs typeface="+mn-cs"/>
              </a:rPr>
              <a:t>Muitinės kontrolės organizavimo skyriaus vedėjas </a:t>
            </a:r>
          </a:p>
          <a:p>
            <a:pPr algn="l" defTabSz="1027877" rtl="0"/>
            <a:r>
              <a:rPr lang="lt-LT" sz="2023" b="1" kern="1200" dirty="0">
                <a:solidFill>
                  <a:prstClr val="black"/>
                </a:solidFill>
                <a:latin typeface="Calibri"/>
                <a:ea typeface="+mn-ea"/>
                <a:cs typeface="+mn-cs"/>
              </a:rPr>
              <a:t>Laimis Žlabys</a:t>
            </a:r>
          </a:p>
          <a:p>
            <a:pPr algn="l" defTabSz="1027877" rtl="0"/>
            <a:r>
              <a:rPr lang="lt-LT" sz="2023" b="1" kern="1200" dirty="0">
                <a:solidFill>
                  <a:prstClr val="black"/>
                </a:solidFill>
                <a:latin typeface="Calibri"/>
                <a:ea typeface="+mn-ea"/>
                <a:cs typeface="+mn-cs"/>
              </a:rPr>
              <a:t>2024  m. lapkričio 13 d.</a:t>
            </a:r>
            <a:endParaRPr lang="en-GB" sz="2023" b="1" kern="1200" dirty="0">
              <a:solidFill>
                <a:prstClr val="black"/>
              </a:solidFill>
              <a:latin typeface="Calibri"/>
              <a:ea typeface="+mn-ea"/>
              <a:cs typeface="+mn-cs"/>
            </a:endParaRPr>
          </a:p>
        </p:txBody>
      </p:sp>
      <p:grpSp>
        <p:nvGrpSpPr>
          <p:cNvPr id="2" name="object 12">
            <a:extLst>
              <a:ext uri="{FF2B5EF4-FFF2-40B4-BE49-F238E27FC236}">
                <a16:creationId xmlns:a16="http://schemas.microsoft.com/office/drawing/2014/main" id="{056C1DDF-B5C8-5210-EF85-C0C442DD3A02}"/>
              </a:ext>
            </a:extLst>
          </p:cNvPr>
          <p:cNvGrpSpPr/>
          <p:nvPr/>
        </p:nvGrpSpPr>
        <p:grpSpPr>
          <a:xfrm>
            <a:off x="0" y="0"/>
            <a:ext cx="10851856" cy="196850"/>
            <a:chOff x="4587126" y="2312456"/>
            <a:chExt cx="5453380" cy="67945"/>
          </a:xfrm>
        </p:grpSpPr>
        <p:sp>
          <p:nvSpPr>
            <p:cNvPr id="3" name="object 13">
              <a:extLst>
                <a:ext uri="{FF2B5EF4-FFF2-40B4-BE49-F238E27FC236}">
                  <a16:creationId xmlns:a16="http://schemas.microsoft.com/office/drawing/2014/main" id="{8AD95CFA-2BFC-43DB-D7F1-512A278276E4}"/>
                </a:ext>
              </a:extLst>
            </p:cNvPr>
            <p:cNvSpPr/>
            <p:nvPr/>
          </p:nvSpPr>
          <p:spPr>
            <a:xfrm>
              <a:off x="4587126" y="2312456"/>
              <a:ext cx="1816100" cy="67945"/>
            </a:xfrm>
            <a:custGeom>
              <a:avLst/>
              <a:gdLst/>
              <a:ahLst/>
              <a:cxnLst/>
              <a:rect l="l" t="t" r="r" b="b"/>
              <a:pathLst>
                <a:path w="1816100" h="67944">
                  <a:moveTo>
                    <a:pt x="1815552" y="0"/>
                  </a:moveTo>
                  <a:lnTo>
                    <a:pt x="192471" y="25"/>
                  </a:lnTo>
                  <a:lnTo>
                    <a:pt x="121403" y="25"/>
                  </a:lnTo>
                  <a:lnTo>
                    <a:pt x="74262" y="2688"/>
                  </a:lnTo>
                  <a:lnTo>
                    <a:pt x="35660" y="9938"/>
                  </a:lnTo>
                  <a:lnTo>
                    <a:pt x="9578" y="20669"/>
                  </a:lnTo>
                  <a:lnTo>
                    <a:pt x="0" y="33779"/>
                  </a:lnTo>
                  <a:lnTo>
                    <a:pt x="9578" y="46882"/>
                  </a:lnTo>
                  <a:lnTo>
                    <a:pt x="35660" y="57613"/>
                  </a:lnTo>
                  <a:lnTo>
                    <a:pt x="74262" y="64863"/>
                  </a:lnTo>
                  <a:lnTo>
                    <a:pt x="121403" y="67525"/>
                  </a:lnTo>
                  <a:lnTo>
                    <a:pt x="1815552" y="67525"/>
                  </a:lnTo>
                  <a:lnTo>
                    <a:pt x="1815552" y="0"/>
                  </a:lnTo>
                  <a:close/>
                </a:path>
              </a:pathLst>
            </a:custGeom>
            <a:solidFill>
              <a:srgbClr val="FDBB26"/>
            </a:solidFill>
          </p:spPr>
          <p:txBody>
            <a:bodyPr wrap="square" lIns="0" tIns="0" rIns="0" bIns="0" rtlCol="0"/>
            <a:lstStyle/>
            <a:p>
              <a:endParaRPr/>
            </a:p>
          </p:txBody>
        </p:sp>
        <p:sp>
          <p:nvSpPr>
            <p:cNvPr id="5" name="object 14">
              <a:extLst>
                <a:ext uri="{FF2B5EF4-FFF2-40B4-BE49-F238E27FC236}">
                  <a16:creationId xmlns:a16="http://schemas.microsoft.com/office/drawing/2014/main" id="{3437FE02-F282-4BCC-1A02-9CCA970BBA14}"/>
                </a:ext>
              </a:extLst>
            </p:cNvPr>
            <p:cNvSpPr/>
            <p:nvPr/>
          </p:nvSpPr>
          <p:spPr>
            <a:xfrm>
              <a:off x="6402683" y="2312456"/>
              <a:ext cx="1819275" cy="67945"/>
            </a:xfrm>
            <a:custGeom>
              <a:avLst/>
              <a:gdLst/>
              <a:ahLst/>
              <a:cxnLst/>
              <a:rect l="l" t="t" r="r" b="b"/>
              <a:pathLst>
                <a:path w="1819275" h="67944">
                  <a:moveTo>
                    <a:pt x="1818867" y="0"/>
                  </a:moveTo>
                  <a:lnTo>
                    <a:pt x="0" y="0"/>
                  </a:lnTo>
                  <a:lnTo>
                    <a:pt x="0" y="67525"/>
                  </a:lnTo>
                  <a:lnTo>
                    <a:pt x="1818867" y="67525"/>
                  </a:lnTo>
                  <a:lnTo>
                    <a:pt x="1818867" y="0"/>
                  </a:lnTo>
                  <a:close/>
                </a:path>
              </a:pathLst>
            </a:custGeom>
            <a:solidFill>
              <a:srgbClr val="126A3A"/>
            </a:solidFill>
          </p:spPr>
          <p:txBody>
            <a:bodyPr wrap="square" lIns="0" tIns="0" rIns="0" bIns="0" rtlCol="0"/>
            <a:lstStyle/>
            <a:p>
              <a:endParaRPr/>
            </a:p>
          </p:txBody>
        </p:sp>
        <p:sp>
          <p:nvSpPr>
            <p:cNvPr id="6" name="object 15">
              <a:extLst>
                <a:ext uri="{FF2B5EF4-FFF2-40B4-BE49-F238E27FC236}">
                  <a16:creationId xmlns:a16="http://schemas.microsoft.com/office/drawing/2014/main" id="{AE763D4D-B3C1-10FB-81E3-BE46591E403E}"/>
                </a:ext>
              </a:extLst>
            </p:cNvPr>
            <p:cNvSpPr/>
            <p:nvPr/>
          </p:nvSpPr>
          <p:spPr>
            <a:xfrm>
              <a:off x="8221554" y="2312456"/>
              <a:ext cx="1819275" cy="67945"/>
            </a:xfrm>
            <a:custGeom>
              <a:avLst/>
              <a:gdLst/>
              <a:ahLst/>
              <a:cxnLst/>
              <a:rect l="l" t="t" r="r" b="b"/>
              <a:pathLst>
                <a:path w="1819275" h="67944">
                  <a:moveTo>
                    <a:pt x="1697454" y="11"/>
                  </a:moveTo>
                  <a:lnTo>
                    <a:pt x="0" y="0"/>
                  </a:lnTo>
                  <a:lnTo>
                    <a:pt x="0" y="67525"/>
                  </a:lnTo>
                  <a:lnTo>
                    <a:pt x="1697454" y="67510"/>
                  </a:lnTo>
                  <a:lnTo>
                    <a:pt x="1744601" y="64848"/>
                  </a:lnTo>
                  <a:lnTo>
                    <a:pt x="1783202" y="57599"/>
                  </a:lnTo>
                  <a:lnTo>
                    <a:pt x="1818855" y="33757"/>
                  </a:lnTo>
                  <a:lnTo>
                    <a:pt x="1809279" y="20654"/>
                  </a:lnTo>
                  <a:lnTo>
                    <a:pt x="1783202" y="9923"/>
                  </a:lnTo>
                  <a:lnTo>
                    <a:pt x="1744601" y="2673"/>
                  </a:lnTo>
                  <a:lnTo>
                    <a:pt x="1697454" y="11"/>
                  </a:lnTo>
                  <a:close/>
                </a:path>
              </a:pathLst>
            </a:custGeom>
            <a:solidFill>
              <a:srgbClr val="E31E24"/>
            </a:solidFill>
          </p:spPr>
          <p:txBody>
            <a:bodyPr wrap="square" lIns="0" tIns="0" rIns="0" bIns="0" rtlCol="0"/>
            <a:lstStyle/>
            <a:p>
              <a:endParaRPr/>
            </a:p>
          </p:txBody>
        </p:sp>
        <p:sp>
          <p:nvSpPr>
            <p:cNvPr id="7" name="object 16">
              <a:extLst>
                <a:ext uri="{FF2B5EF4-FFF2-40B4-BE49-F238E27FC236}">
                  <a16:creationId xmlns:a16="http://schemas.microsoft.com/office/drawing/2014/main" id="{62976DE1-9B4C-60B1-4260-B264B8E4F304}"/>
                </a:ext>
              </a:extLst>
            </p:cNvPr>
            <p:cNvSpPr/>
            <p:nvPr/>
          </p:nvSpPr>
          <p:spPr>
            <a:xfrm>
              <a:off x="4587138" y="2312456"/>
              <a:ext cx="1816100" cy="67945"/>
            </a:xfrm>
            <a:custGeom>
              <a:avLst/>
              <a:gdLst/>
              <a:ahLst/>
              <a:cxnLst/>
              <a:rect l="l" t="t" r="r" b="b"/>
              <a:pathLst>
                <a:path w="1816100" h="67944">
                  <a:moveTo>
                    <a:pt x="1694148" y="25"/>
                  </a:moveTo>
                  <a:lnTo>
                    <a:pt x="1623081" y="25"/>
                  </a:lnTo>
                  <a:lnTo>
                    <a:pt x="0" y="0"/>
                  </a:lnTo>
                  <a:lnTo>
                    <a:pt x="0" y="67525"/>
                  </a:lnTo>
                  <a:lnTo>
                    <a:pt x="1694148" y="67525"/>
                  </a:lnTo>
                  <a:lnTo>
                    <a:pt x="1741287" y="64863"/>
                  </a:lnTo>
                  <a:lnTo>
                    <a:pt x="1779889" y="57613"/>
                  </a:lnTo>
                  <a:lnTo>
                    <a:pt x="1805972" y="46882"/>
                  </a:lnTo>
                  <a:lnTo>
                    <a:pt x="1815551" y="33779"/>
                  </a:lnTo>
                  <a:lnTo>
                    <a:pt x="1805972" y="20669"/>
                  </a:lnTo>
                  <a:lnTo>
                    <a:pt x="1779889" y="9938"/>
                  </a:lnTo>
                  <a:lnTo>
                    <a:pt x="1741287" y="2688"/>
                  </a:lnTo>
                  <a:lnTo>
                    <a:pt x="1694148" y="25"/>
                  </a:lnTo>
                  <a:close/>
                </a:path>
              </a:pathLst>
            </a:custGeom>
            <a:solidFill>
              <a:srgbClr val="FDBB26"/>
            </a:solidFill>
          </p:spPr>
          <p:txBody>
            <a:bodyPr wrap="square" lIns="0" tIns="0" rIns="0" bIns="0" rtlCol="0"/>
            <a:lstStyle/>
            <a:p>
              <a:endParaRPr/>
            </a:p>
          </p:txBody>
        </p:sp>
        <p:sp>
          <p:nvSpPr>
            <p:cNvPr id="8" name="object 17">
              <a:extLst>
                <a:ext uri="{FF2B5EF4-FFF2-40B4-BE49-F238E27FC236}">
                  <a16:creationId xmlns:a16="http://schemas.microsoft.com/office/drawing/2014/main" id="{A09FBAED-28C1-CEF8-ABD0-A7BA80A31C3D}"/>
                </a:ext>
              </a:extLst>
            </p:cNvPr>
            <p:cNvSpPr/>
            <p:nvPr/>
          </p:nvSpPr>
          <p:spPr>
            <a:xfrm>
              <a:off x="8221554" y="2312456"/>
              <a:ext cx="1819275" cy="67945"/>
            </a:xfrm>
            <a:custGeom>
              <a:avLst/>
              <a:gdLst/>
              <a:ahLst/>
              <a:cxnLst/>
              <a:rect l="l" t="t" r="r" b="b"/>
              <a:pathLst>
                <a:path w="1819275" h="67944">
                  <a:moveTo>
                    <a:pt x="1818855" y="0"/>
                  </a:moveTo>
                  <a:lnTo>
                    <a:pt x="121401" y="11"/>
                  </a:lnTo>
                  <a:lnTo>
                    <a:pt x="74253" y="2673"/>
                  </a:lnTo>
                  <a:lnTo>
                    <a:pt x="35653" y="9923"/>
                  </a:lnTo>
                  <a:lnTo>
                    <a:pt x="0" y="33757"/>
                  </a:lnTo>
                  <a:lnTo>
                    <a:pt x="9576" y="46869"/>
                  </a:lnTo>
                  <a:lnTo>
                    <a:pt x="35653" y="57599"/>
                  </a:lnTo>
                  <a:lnTo>
                    <a:pt x="74253" y="64848"/>
                  </a:lnTo>
                  <a:lnTo>
                    <a:pt x="121401" y="67510"/>
                  </a:lnTo>
                  <a:lnTo>
                    <a:pt x="1818855" y="67525"/>
                  </a:lnTo>
                  <a:lnTo>
                    <a:pt x="1818855" y="0"/>
                  </a:lnTo>
                  <a:close/>
                </a:path>
              </a:pathLst>
            </a:custGeom>
            <a:solidFill>
              <a:srgbClr val="E31E24"/>
            </a:solidFill>
          </p:spPr>
          <p:txBody>
            <a:bodyPr wrap="square" lIns="0" tIns="0" rIns="0" bIns="0" rtlCol="0"/>
            <a:lstStyle/>
            <a:p>
              <a:endParaRPr/>
            </a:p>
          </p:txBody>
        </p:sp>
      </p:grpSp>
    </p:spTree>
    <p:extLst>
      <p:ext uri="{BB962C8B-B14F-4D97-AF65-F5344CB8AC3E}">
        <p14:creationId xmlns:p14="http://schemas.microsoft.com/office/powerpoint/2010/main" val="1281217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793C06D-C68A-B480-A979-8764C2FF06E2}"/>
              </a:ext>
            </a:extLst>
          </p:cNvPr>
          <p:cNvSpPr>
            <a:spLocks noGrp="1" noRot="1" noMove="1" noResize="1" noEditPoints="1" noAdjustHandles="1" noChangeArrowheads="1" noChangeShapeType="1"/>
          </p:cNvSpPr>
          <p:nvPr/>
        </p:nvSpPr>
        <p:spPr>
          <a:xfrm>
            <a:off x="0" y="-320675"/>
            <a:ext cx="10917973" cy="835025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EAEAEA"/>
          </a:solidFill>
        </p:spPr>
        <p:txBody>
          <a:bodyPr wrap="square" lIns="0" tIns="0" rIns="0" bIns="0" rtlCol="0"/>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a:t>
            </a:r>
            <a:r>
              <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Tolygaus darbo srauto paskirstymas visu darbo laiku ir dėsningas darbo organizavimas </a:t>
            </a:r>
          </a:p>
          <a:p>
            <a:pPr marL="0" marR="0" lvl="0" indent="0" algn="ctr"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aptarnaujant prekių pateikimo vietas (posto Muitinio tikrinimo vietos, nustatytos</a:t>
            </a:r>
          </a:p>
          <a:p>
            <a:pPr marL="0" marR="0" lvl="0" indent="0" algn="ctr"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prekių pateikimo vietos ir priimtinos prekių pateikimo vietos).</a:t>
            </a:r>
          </a:p>
          <a:p>
            <a:pPr marL="0" marR="0" lvl="0" indent="0" algn="ctr" defTabSz="914400" eaLnBrk="1" fontAlgn="auto" latinLnBrk="0" hangingPunct="1">
              <a:lnSpc>
                <a:spcPct val="100000"/>
              </a:lnSpc>
              <a:spcBef>
                <a:spcPts val="0"/>
              </a:spcBef>
              <a:spcAft>
                <a:spcPts val="0"/>
              </a:spcAft>
              <a:buClrTx/>
              <a:buSzTx/>
              <a:buFontTx/>
              <a:buNone/>
              <a:tabLst/>
              <a:defRPr/>
            </a:pPr>
            <a:endParaRPr lang="lt-LT" b="1"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Vengimas chaotiško, nesuplanuoto darbo srauto padidėjimo skirtingose</a:t>
            </a:r>
          </a:p>
          <a:p>
            <a:pPr marL="0" marR="0" lvl="0" indent="0" algn="ctr"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darbo laiko atkarpose.</a:t>
            </a:r>
          </a:p>
          <a:p>
            <a:pPr marL="0" marR="0" lvl="0" indent="0" algn="ctr" defTabSz="914400" eaLnBrk="1" fontAlgn="auto" latinLnBrk="0" hangingPunct="1">
              <a:lnSpc>
                <a:spcPct val="100000"/>
              </a:lnSpc>
              <a:spcBef>
                <a:spcPts val="0"/>
              </a:spcBef>
              <a:spcAft>
                <a:spcPts val="0"/>
              </a:spcAft>
              <a:buClrTx/>
              <a:buSzTx/>
              <a:buFontTx/>
              <a:buNone/>
              <a:tabLst/>
              <a:defRPr/>
            </a:pPr>
            <a:endParaRPr lang="lt-LT" b="1"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Prisitaikymas prie Krovinių posto ,,Centras“ (LTKC0100) darbo grafiko, kur</a:t>
            </a:r>
          </a:p>
          <a:p>
            <a:pPr marL="0" marR="0" lvl="0" indent="0" algn="ctr"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prekių pateikimo vietos reformuotose (sustambintuose) Krovinių postuose galėtų </a:t>
            </a:r>
          </a:p>
          <a:p>
            <a:pPr marL="0" marR="0" lvl="0" indent="0" algn="ctr"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aptarnauti klientus 24/7 režimu.</a:t>
            </a:r>
          </a:p>
          <a:p>
            <a:pPr marL="0" marR="0" lvl="0" indent="0" algn="ctr" defTabSz="914400" eaLnBrk="1" fontAlgn="auto" latinLnBrk="0" hangingPunct="1">
              <a:lnSpc>
                <a:spcPct val="100000"/>
              </a:lnSpc>
              <a:spcBef>
                <a:spcPts val="0"/>
              </a:spcBef>
              <a:spcAft>
                <a:spcPts val="0"/>
              </a:spcAft>
              <a:buClrTx/>
              <a:buSzTx/>
              <a:buFontTx/>
              <a:buNone/>
              <a:tabLst/>
              <a:defRPr/>
            </a:pPr>
            <a:endParaRPr lang="lt-LT" b="1"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Gerosios praktikos perėmimas iš klientų aptarnavimo sferos – Elektroninės eilės</a:t>
            </a:r>
          </a:p>
          <a:p>
            <a:pPr marL="0" marR="0" lvl="0" indent="0" algn="ctr"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principo taikymas, užtikrinantis darbo srauto koreliaciją su turimomis</a:t>
            </a:r>
          </a:p>
          <a:p>
            <a:pPr marL="0" marR="0" lvl="0" indent="0" algn="ctr"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pajėgomis, prognozuojant darbų apimtis iš anksto, pagal sistemoje esamas rezervacijas.</a:t>
            </a:r>
          </a:p>
          <a:p>
            <a:pPr marL="0" marR="0" lvl="0" indent="0" algn="ctr" defTabSz="914400" eaLnBrk="1" fontAlgn="auto" latinLnBrk="0" hangingPunct="1">
              <a:lnSpc>
                <a:spcPct val="100000"/>
              </a:lnSpc>
              <a:spcBef>
                <a:spcPts val="0"/>
              </a:spcBef>
              <a:spcAft>
                <a:spcPts val="0"/>
              </a:spcAft>
              <a:buClrTx/>
              <a:buSzTx/>
              <a:buFontTx/>
              <a:buNone/>
              <a:tabLst/>
              <a:defRPr/>
            </a:pPr>
            <a:endParaRPr lang="lt-LT" b="1"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Platesnės pareigūnų rotacijos į vis kitas darbo vietas taikymas, kaip papildoma antikorupcinė priemonė.</a:t>
            </a:r>
          </a:p>
          <a:p>
            <a:pPr marL="0" marR="0" lvl="0" indent="0" algn="ctr" defTabSz="914400" eaLnBrk="1" fontAlgn="auto" latinLnBrk="0" hangingPunct="1">
              <a:lnSpc>
                <a:spcPct val="100000"/>
              </a:lnSpc>
              <a:spcBef>
                <a:spcPts val="0"/>
              </a:spcBef>
              <a:spcAft>
                <a:spcPts val="0"/>
              </a:spcAft>
              <a:buClrTx/>
              <a:buSzTx/>
              <a:buFontTx/>
              <a:buNone/>
              <a:tabLst/>
              <a:defRPr/>
            </a:pPr>
            <a:endParaRPr lang="lt-LT" b="1"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Galimybė taikyti naktinės pamainos režimą dirbant krovinių poste (ne tik pasienio postuose). </a:t>
            </a:r>
          </a:p>
          <a:p>
            <a:pPr marL="0" marR="0" lvl="0" indent="0" algn="ctr"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a:t>
            </a: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pic>
        <p:nvPicPr>
          <p:cNvPr id="3" name="Picture 2">
            <a:extLst>
              <a:ext uri="{FF2B5EF4-FFF2-40B4-BE49-F238E27FC236}">
                <a16:creationId xmlns:a16="http://schemas.microsoft.com/office/drawing/2014/main" id="{9B5876DB-76E0-9708-FCF0-DC253F990158}"/>
              </a:ext>
            </a:extLst>
          </p:cNvPr>
          <p:cNvPicPr>
            <a:picLocks noChangeAspect="1"/>
          </p:cNvPicPr>
          <p:nvPr/>
        </p:nvPicPr>
        <p:blipFill>
          <a:blip r:embed="rId3"/>
          <a:stretch>
            <a:fillRect/>
          </a:stretch>
        </p:blipFill>
        <p:spPr>
          <a:xfrm flipV="1">
            <a:off x="0" y="-33451"/>
            <a:ext cx="10833100" cy="184226"/>
          </a:xfrm>
          <a:prstGeom prst="rect">
            <a:avLst/>
          </a:prstGeom>
        </p:spPr>
      </p:pic>
      <p:sp>
        <p:nvSpPr>
          <p:cNvPr id="5" name="TextBox 4">
            <a:extLst>
              <a:ext uri="{FF2B5EF4-FFF2-40B4-BE49-F238E27FC236}">
                <a16:creationId xmlns:a16="http://schemas.microsoft.com/office/drawing/2014/main" id="{6050CF80-1C55-6355-7A11-258CFB607E49}"/>
              </a:ext>
            </a:extLst>
          </p:cNvPr>
          <p:cNvSpPr txBox="1"/>
          <p:nvPr/>
        </p:nvSpPr>
        <p:spPr>
          <a:xfrm>
            <a:off x="3359150" y="806450"/>
            <a:ext cx="441642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ysClr val="windowText" lastClr="000000"/>
                </a:solidFill>
                <a:effectLst/>
                <a:uLnTx/>
                <a:uFillTx/>
              </a:rPr>
              <a:t>Koncepcija </a:t>
            </a:r>
          </a:p>
        </p:txBody>
      </p:sp>
      <p:pic>
        <p:nvPicPr>
          <p:cNvPr id="4" name="Picture 3">
            <a:extLst>
              <a:ext uri="{FF2B5EF4-FFF2-40B4-BE49-F238E27FC236}">
                <a16:creationId xmlns:a16="http://schemas.microsoft.com/office/drawing/2014/main" id="{AD81DB3F-EAB2-D145-2E03-0584300480EC}"/>
              </a:ext>
            </a:extLst>
          </p:cNvPr>
          <p:cNvPicPr>
            <a:picLocks noChangeAspect="1"/>
          </p:cNvPicPr>
          <p:nvPr/>
        </p:nvPicPr>
        <p:blipFill>
          <a:blip r:embed="rId3"/>
          <a:stretch>
            <a:fillRect/>
          </a:stretch>
        </p:blipFill>
        <p:spPr>
          <a:xfrm flipV="1">
            <a:off x="0" y="-28119"/>
            <a:ext cx="10833100" cy="184226"/>
          </a:xfrm>
          <a:prstGeom prst="rect">
            <a:avLst/>
          </a:prstGeom>
        </p:spPr>
      </p:pic>
      <p:pic>
        <p:nvPicPr>
          <p:cNvPr id="7" name="Picture 6">
            <a:extLst>
              <a:ext uri="{FF2B5EF4-FFF2-40B4-BE49-F238E27FC236}">
                <a16:creationId xmlns:a16="http://schemas.microsoft.com/office/drawing/2014/main" id="{B318A639-4894-95F5-D1EC-83FCB08BE424}"/>
              </a:ext>
            </a:extLst>
          </p:cNvPr>
          <p:cNvPicPr>
            <a:picLocks noChangeAspect="1"/>
          </p:cNvPicPr>
          <p:nvPr/>
        </p:nvPicPr>
        <p:blipFill>
          <a:blip r:embed="rId4"/>
          <a:stretch>
            <a:fillRect/>
          </a:stretch>
        </p:blipFill>
        <p:spPr>
          <a:xfrm>
            <a:off x="7854950" y="150775"/>
            <a:ext cx="2789400" cy="1713055"/>
          </a:xfrm>
          <a:prstGeom prst="rect">
            <a:avLst/>
          </a:prstGeom>
        </p:spPr>
      </p:pic>
    </p:spTree>
    <p:extLst>
      <p:ext uri="{BB962C8B-B14F-4D97-AF65-F5344CB8AC3E}">
        <p14:creationId xmlns:p14="http://schemas.microsoft.com/office/powerpoint/2010/main" val="291322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793C06D-C68A-B480-A979-8764C2FF06E2}"/>
              </a:ext>
            </a:extLst>
          </p:cNvPr>
          <p:cNvSpPr>
            <a:spLocks noGrp="1" noRot="1" noMove="1" noResize="1" noEditPoints="1" noAdjustHandles="1" noChangeArrowheads="1" noChangeShapeType="1"/>
          </p:cNvSpPr>
          <p:nvPr/>
        </p:nvSpPr>
        <p:spPr>
          <a:xfrm>
            <a:off x="0" y="-320675"/>
            <a:ext cx="10917973" cy="835025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EAEAEA"/>
          </a:solidFill>
          <a:ln>
            <a:solidFill>
              <a:schemeClr val="bg1"/>
            </a:solidFill>
          </a:ln>
        </p:spPr>
        <p:txBody>
          <a:bodyPr wrap="square" lIns="0" tIns="0" rIns="0" bIns="0" rtlCol="0"/>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pic>
        <p:nvPicPr>
          <p:cNvPr id="3" name="Picture 2">
            <a:extLst>
              <a:ext uri="{FF2B5EF4-FFF2-40B4-BE49-F238E27FC236}">
                <a16:creationId xmlns:a16="http://schemas.microsoft.com/office/drawing/2014/main" id="{9B5876DB-76E0-9708-FCF0-DC253F990158}"/>
              </a:ext>
            </a:extLst>
          </p:cNvPr>
          <p:cNvPicPr>
            <a:picLocks noChangeAspect="1"/>
          </p:cNvPicPr>
          <p:nvPr/>
        </p:nvPicPr>
        <p:blipFill>
          <a:blip r:embed="rId3"/>
          <a:stretch>
            <a:fillRect/>
          </a:stretch>
        </p:blipFill>
        <p:spPr>
          <a:xfrm flipV="1">
            <a:off x="0" y="-33451"/>
            <a:ext cx="10833100" cy="184226"/>
          </a:xfrm>
          <a:prstGeom prst="rect">
            <a:avLst/>
          </a:prstGeom>
        </p:spPr>
      </p:pic>
      <p:sp>
        <p:nvSpPr>
          <p:cNvPr id="5" name="TextBox 4">
            <a:extLst>
              <a:ext uri="{FF2B5EF4-FFF2-40B4-BE49-F238E27FC236}">
                <a16:creationId xmlns:a16="http://schemas.microsoft.com/office/drawing/2014/main" id="{6050CF80-1C55-6355-7A11-258CFB607E49}"/>
              </a:ext>
            </a:extLst>
          </p:cNvPr>
          <p:cNvSpPr txBox="1"/>
          <p:nvPr/>
        </p:nvSpPr>
        <p:spPr>
          <a:xfrm>
            <a:off x="3208337" y="229196"/>
            <a:ext cx="441642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noProof="0" dirty="0">
                <a:ln>
                  <a:noFill/>
                </a:ln>
                <a:solidFill>
                  <a:sysClr val="windowText" lastClr="000000"/>
                </a:solidFill>
                <a:effectLst/>
                <a:uLnTx/>
                <a:uFillTx/>
              </a:rPr>
              <a:t>Postų apjungimo scenarijus</a:t>
            </a:r>
          </a:p>
        </p:txBody>
      </p:sp>
      <p:pic>
        <p:nvPicPr>
          <p:cNvPr id="4" name="Picture 3">
            <a:extLst>
              <a:ext uri="{FF2B5EF4-FFF2-40B4-BE49-F238E27FC236}">
                <a16:creationId xmlns:a16="http://schemas.microsoft.com/office/drawing/2014/main" id="{AD81DB3F-EAB2-D145-2E03-0584300480EC}"/>
              </a:ext>
            </a:extLst>
          </p:cNvPr>
          <p:cNvPicPr>
            <a:picLocks noChangeAspect="1"/>
          </p:cNvPicPr>
          <p:nvPr/>
        </p:nvPicPr>
        <p:blipFill>
          <a:blip r:embed="rId3"/>
          <a:stretch>
            <a:fillRect/>
          </a:stretch>
        </p:blipFill>
        <p:spPr>
          <a:xfrm flipV="1">
            <a:off x="0" y="-28119"/>
            <a:ext cx="10833100" cy="184226"/>
          </a:xfrm>
          <a:prstGeom prst="rect">
            <a:avLst/>
          </a:prstGeom>
        </p:spPr>
      </p:pic>
      <p:sp>
        <p:nvSpPr>
          <p:cNvPr id="6" name="Flowchart: Connector 5">
            <a:extLst>
              <a:ext uri="{FF2B5EF4-FFF2-40B4-BE49-F238E27FC236}">
                <a16:creationId xmlns:a16="http://schemas.microsoft.com/office/drawing/2014/main" id="{D378CF82-DA6A-C95D-D750-C6ADACD158E9}"/>
              </a:ext>
            </a:extLst>
          </p:cNvPr>
          <p:cNvSpPr/>
          <p:nvPr/>
        </p:nvSpPr>
        <p:spPr>
          <a:xfrm>
            <a:off x="24844" y="1314608"/>
            <a:ext cx="1524000" cy="1447800"/>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Panerių k. p .  </a:t>
            </a:r>
            <a:endParaRPr lang="en-US" dirty="0">
              <a:solidFill>
                <a:srgbClr val="7030A0"/>
              </a:solidFill>
            </a:endParaRPr>
          </a:p>
        </p:txBody>
      </p:sp>
      <p:sp>
        <p:nvSpPr>
          <p:cNvPr id="7" name="Flowchart: Connector 6">
            <a:extLst>
              <a:ext uri="{FF2B5EF4-FFF2-40B4-BE49-F238E27FC236}">
                <a16:creationId xmlns:a16="http://schemas.microsoft.com/office/drawing/2014/main" id="{FD167475-D751-9866-E1E7-7D5B77124E0A}"/>
              </a:ext>
            </a:extLst>
          </p:cNvPr>
          <p:cNvSpPr/>
          <p:nvPr/>
        </p:nvSpPr>
        <p:spPr>
          <a:xfrm>
            <a:off x="2726080" y="3092259"/>
            <a:ext cx="1524000" cy="1600200"/>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Žirmūnų  k. p .  </a:t>
            </a:r>
            <a:endParaRPr lang="en-US" dirty="0">
              <a:solidFill>
                <a:srgbClr val="7030A0"/>
              </a:solidFill>
            </a:endParaRPr>
          </a:p>
        </p:txBody>
      </p:sp>
      <p:sp>
        <p:nvSpPr>
          <p:cNvPr id="8" name="Flowchart: Connector 7">
            <a:extLst>
              <a:ext uri="{FF2B5EF4-FFF2-40B4-BE49-F238E27FC236}">
                <a16:creationId xmlns:a16="http://schemas.microsoft.com/office/drawing/2014/main" id="{169FD83D-1733-A1B7-2200-6904F7EC1BAC}"/>
              </a:ext>
            </a:extLst>
          </p:cNvPr>
          <p:cNvSpPr/>
          <p:nvPr/>
        </p:nvSpPr>
        <p:spPr>
          <a:xfrm>
            <a:off x="3132133" y="1318604"/>
            <a:ext cx="1676399" cy="1600201"/>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Utenos k. p .  </a:t>
            </a:r>
            <a:endParaRPr lang="en-US" dirty="0">
              <a:solidFill>
                <a:srgbClr val="7030A0"/>
              </a:solidFill>
            </a:endParaRPr>
          </a:p>
        </p:txBody>
      </p:sp>
      <p:sp>
        <p:nvSpPr>
          <p:cNvPr id="9" name="Flowchart: Connector 8">
            <a:extLst>
              <a:ext uri="{FF2B5EF4-FFF2-40B4-BE49-F238E27FC236}">
                <a16:creationId xmlns:a16="http://schemas.microsoft.com/office/drawing/2014/main" id="{921E1219-202D-8DF4-1695-EABE1C12A9D9}"/>
              </a:ext>
            </a:extLst>
          </p:cNvPr>
          <p:cNvSpPr/>
          <p:nvPr/>
        </p:nvSpPr>
        <p:spPr>
          <a:xfrm>
            <a:off x="654490" y="3102715"/>
            <a:ext cx="1524000" cy="1447799"/>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Kirtimų k. p .  </a:t>
            </a:r>
            <a:endParaRPr lang="en-US" dirty="0">
              <a:solidFill>
                <a:srgbClr val="7030A0"/>
              </a:solidFill>
            </a:endParaRPr>
          </a:p>
        </p:txBody>
      </p:sp>
      <p:sp>
        <p:nvSpPr>
          <p:cNvPr id="10" name="Flowchart: Connector 9">
            <a:extLst>
              <a:ext uri="{FF2B5EF4-FFF2-40B4-BE49-F238E27FC236}">
                <a16:creationId xmlns:a16="http://schemas.microsoft.com/office/drawing/2014/main" id="{F12A8A37-B3E7-F639-436C-257396B1E110}"/>
              </a:ext>
            </a:extLst>
          </p:cNvPr>
          <p:cNvSpPr/>
          <p:nvPr/>
        </p:nvSpPr>
        <p:spPr>
          <a:xfrm>
            <a:off x="1516832" y="228364"/>
            <a:ext cx="1676400" cy="1600201"/>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Savanorių  k. p .  </a:t>
            </a:r>
            <a:endParaRPr lang="en-US" dirty="0">
              <a:solidFill>
                <a:srgbClr val="7030A0"/>
              </a:solidFill>
            </a:endParaRPr>
          </a:p>
        </p:txBody>
      </p:sp>
      <p:sp>
        <p:nvSpPr>
          <p:cNvPr id="11" name="Flowchart: Connector 10">
            <a:extLst>
              <a:ext uri="{FF2B5EF4-FFF2-40B4-BE49-F238E27FC236}">
                <a16:creationId xmlns:a16="http://schemas.microsoft.com/office/drawing/2014/main" id="{2FD66848-EB4F-C397-0F89-9CBA6951C296}"/>
              </a:ext>
            </a:extLst>
          </p:cNvPr>
          <p:cNvSpPr/>
          <p:nvPr/>
        </p:nvSpPr>
        <p:spPr>
          <a:xfrm>
            <a:off x="7193502" y="2038508"/>
            <a:ext cx="1828800" cy="1790389"/>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Tiekimo </a:t>
            </a:r>
          </a:p>
          <a:p>
            <a:pPr algn="ctr"/>
            <a:r>
              <a:rPr lang="lt-LT" dirty="0">
                <a:solidFill>
                  <a:srgbClr val="7030A0"/>
                </a:solidFill>
              </a:rPr>
              <a:t> k. p .  </a:t>
            </a:r>
            <a:endParaRPr lang="en-US" dirty="0">
              <a:solidFill>
                <a:srgbClr val="7030A0"/>
              </a:solidFill>
            </a:endParaRPr>
          </a:p>
        </p:txBody>
      </p:sp>
      <p:sp>
        <p:nvSpPr>
          <p:cNvPr id="12" name="Isosceles Triangle 11">
            <a:extLst>
              <a:ext uri="{FF2B5EF4-FFF2-40B4-BE49-F238E27FC236}">
                <a16:creationId xmlns:a16="http://schemas.microsoft.com/office/drawing/2014/main" id="{9AD8BC58-4E32-2C93-FECD-A4F79DC39F3F}"/>
              </a:ext>
            </a:extLst>
          </p:cNvPr>
          <p:cNvSpPr/>
          <p:nvPr/>
        </p:nvSpPr>
        <p:spPr>
          <a:xfrm>
            <a:off x="5777276" y="1159634"/>
            <a:ext cx="1905000"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KIT</a:t>
            </a:r>
            <a:endParaRPr lang="en-US" dirty="0">
              <a:solidFill>
                <a:srgbClr val="7030A0"/>
              </a:solidFill>
            </a:endParaRPr>
          </a:p>
        </p:txBody>
      </p:sp>
      <p:sp>
        <p:nvSpPr>
          <p:cNvPr id="13" name="Isosceles Triangle 12">
            <a:extLst>
              <a:ext uri="{FF2B5EF4-FFF2-40B4-BE49-F238E27FC236}">
                <a16:creationId xmlns:a16="http://schemas.microsoft.com/office/drawing/2014/main" id="{C5830C21-5B31-8FA3-83C8-08062884ACC4}"/>
              </a:ext>
            </a:extLst>
          </p:cNvPr>
          <p:cNvSpPr/>
          <p:nvPr/>
        </p:nvSpPr>
        <p:spPr>
          <a:xfrm>
            <a:off x="6527912" y="3311816"/>
            <a:ext cx="1676399"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Jovarai</a:t>
            </a:r>
            <a:endParaRPr lang="en-US" dirty="0">
              <a:solidFill>
                <a:srgbClr val="7030A0"/>
              </a:solidFill>
            </a:endParaRPr>
          </a:p>
        </p:txBody>
      </p:sp>
      <p:sp>
        <p:nvSpPr>
          <p:cNvPr id="14" name="Isosceles Triangle 13">
            <a:extLst>
              <a:ext uri="{FF2B5EF4-FFF2-40B4-BE49-F238E27FC236}">
                <a16:creationId xmlns:a16="http://schemas.microsoft.com/office/drawing/2014/main" id="{83AAD433-D005-16A5-2664-0158086D08AF}"/>
              </a:ext>
            </a:extLst>
          </p:cNvPr>
          <p:cNvSpPr/>
          <p:nvPr/>
        </p:nvSpPr>
        <p:spPr>
          <a:xfrm>
            <a:off x="5777276" y="2198843"/>
            <a:ext cx="1905000"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a:t>
            </a:r>
            <a:r>
              <a:rPr lang="lt-LT" dirty="0" err="1">
                <a:solidFill>
                  <a:srgbClr val="7030A0"/>
                </a:solidFill>
              </a:rPr>
              <a:t>Lavisa</a:t>
            </a:r>
            <a:endParaRPr lang="en-US" dirty="0">
              <a:solidFill>
                <a:srgbClr val="7030A0"/>
              </a:solidFill>
            </a:endParaRPr>
          </a:p>
        </p:txBody>
      </p:sp>
      <p:sp>
        <p:nvSpPr>
          <p:cNvPr id="15" name="Isosceles Triangle 14">
            <a:extLst>
              <a:ext uri="{FF2B5EF4-FFF2-40B4-BE49-F238E27FC236}">
                <a16:creationId xmlns:a16="http://schemas.microsoft.com/office/drawing/2014/main" id="{75D0C332-CE03-3D46-D79B-1C0C8CDEA439}"/>
              </a:ext>
            </a:extLst>
          </p:cNvPr>
          <p:cNvSpPr/>
          <p:nvPr/>
        </p:nvSpPr>
        <p:spPr>
          <a:xfrm>
            <a:off x="8135730" y="3362519"/>
            <a:ext cx="1905000" cy="1121778"/>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a:t>
            </a:r>
            <a:r>
              <a:rPr lang="lt-LT" dirty="0" err="1">
                <a:solidFill>
                  <a:srgbClr val="7030A0"/>
                </a:solidFill>
              </a:rPr>
              <a:t>Lavisos</a:t>
            </a:r>
            <a:r>
              <a:rPr lang="lt-LT" dirty="0">
                <a:solidFill>
                  <a:srgbClr val="7030A0"/>
                </a:solidFill>
              </a:rPr>
              <a:t> LEZ</a:t>
            </a:r>
            <a:endParaRPr lang="en-US" dirty="0">
              <a:solidFill>
                <a:srgbClr val="7030A0"/>
              </a:solidFill>
            </a:endParaRPr>
          </a:p>
        </p:txBody>
      </p:sp>
      <p:sp>
        <p:nvSpPr>
          <p:cNvPr id="16" name="Flowchart: Connector 15">
            <a:extLst>
              <a:ext uri="{FF2B5EF4-FFF2-40B4-BE49-F238E27FC236}">
                <a16:creationId xmlns:a16="http://schemas.microsoft.com/office/drawing/2014/main" id="{324261B8-AC51-E453-92A5-61623B7336F8}"/>
              </a:ext>
            </a:extLst>
          </p:cNvPr>
          <p:cNvSpPr/>
          <p:nvPr/>
        </p:nvSpPr>
        <p:spPr>
          <a:xfrm>
            <a:off x="7512051" y="233814"/>
            <a:ext cx="1828800" cy="1790390"/>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rgbClr val="7030A0"/>
                </a:solidFill>
              </a:rPr>
              <a:t>Marijampolės </a:t>
            </a:r>
          </a:p>
          <a:p>
            <a:pPr algn="ctr"/>
            <a:r>
              <a:rPr lang="lt-LT" dirty="0">
                <a:solidFill>
                  <a:srgbClr val="7030A0"/>
                </a:solidFill>
              </a:rPr>
              <a:t> k. p .  </a:t>
            </a:r>
            <a:endParaRPr lang="en-US" dirty="0">
              <a:solidFill>
                <a:srgbClr val="7030A0"/>
              </a:solidFill>
            </a:endParaRPr>
          </a:p>
        </p:txBody>
      </p:sp>
      <p:sp>
        <p:nvSpPr>
          <p:cNvPr id="17" name="Flowchart: Connector 16">
            <a:extLst>
              <a:ext uri="{FF2B5EF4-FFF2-40B4-BE49-F238E27FC236}">
                <a16:creationId xmlns:a16="http://schemas.microsoft.com/office/drawing/2014/main" id="{053A0143-D622-36E9-9232-D90CDF5C8D0B}"/>
              </a:ext>
            </a:extLst>
          </p:cNvPr>
          <p:cNvSpPr/>
          <p:nvPr/>
        </p:nvSpPr>
        <p:spPr>
          <a:xfrm>
            <a:off x="9089172" y="1176202"/>
            <a:ext cx="1828800" cy="1790390"/>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Panevėžio</a:t>
            </a:r>
          </a:p>
          <a:p>
            <a:pPr algn="ctr"/>
            <a:r>
              <a:rPr lang="lt-LT" sz="1400" dirty="0">
                <a:solidFill>
                  <a:srgbClr val="7030A0"/>
                </a:solidFill>
              </a:rPr>
              <a:t>I kategorijos </a:t>
            </a:r>
          </a:p>
          <a:p>
            <a:pPr algn="ctr"/>
            <a:r>
              <a:rPr lang="lt-LT" dirty="0">
                <a:solidFill>
                  <a:srgbClr val="7030A0"/>
                </a:solidFill>
              </a:rPr>
              <a:t> k. p .  </a:t>
            </a:r>
            <a:endParaRPr lang="en-US" dirty="0">
              <a:solidFill>
                <a:srgbClr val="7030A0"/>
              </a:solidFill>
            </a:endParaRPr>
          </a:p>
        </p:txBody>
      </p:sp>
      <p:sp>
        <p:nvSpPr>
          <p:cNvPr id="18" name="Flowchart: Connector 17">
            <a:extLst>
              <a:ext uri="{FF2B5EF4-FFF2-40B4-BE49-F238E27FC236}">
                <a16:creationId xmlns:a16="http://schemas.microsoft.com/office/drawing/2014/main" id="{FB5FEBE9-CAC1-ED11-10FE-439CCB8941CF}"/>
              </a:ext>
            </a:extLst>
          </p:cNvPr>
          <p:cNvSpPr/>
          <p:nvPr/>
        </p:nvSpPr>
        <p:spPr>
          <a:xfrm>
            <a:off x="4832154" y="5166756"/>
            <a:ext cx="1828800" cy="1790390"/>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2000" dirty="0">
                <a:solidFill>
                  <a:srgbClr val="7030A0"/>
                </a:solidFill>
              </a:rPr>
              <a:t>Šiaulių</a:t>
            </a:r>
          </a:p>
          <a:p>
            <a:pPr algn="ctr"/>
            <a:r>
              <a:rPr lang="lt-LT" sz="1600" dirty="0">
                <a:solidFill>
                  <a:srgbClr val="7030A0"/>
                </a:solidFill>
              </a:rPr>
              <a:t>I kategorijos </a:t>
            </a:r>
          </a:p>
          <a:p>
            <a:pPr algn="ctr"/>
            <a:r>
              <a:rPr lang="lt-LT" dirty="0">
                <a:solidFill>
                  <a:srgbClr val="7030A0"/>
                </a:solidFill>
              </a:rPr>
              <a:t> k. p .  </a:t>
            </a:r>
            <a:endParaRPr lang="en-US" dirty="0">
              <a:solidFill>
                <a:srgbClr val="7030A0"/>
              </a:solidFill>
            </a:endParaRPr>
          </a:p>
        </p:txBody>
      </p:sp>
      <p:sp>
        <p:nvSpPr>
          <p:cNvPr id="19" name="Flowchart: Connector 18">
            <a:extLst>
              <a:ext uri="{FF2B5EF4-FFF2-40B4-BE49-F238E27FC236}">
                <a16:creationId xmlns:a16="http://schemas.microsoft.com/office/drawing/2014/main" id="{EAEC1B2C-2031-366E-2F96-21898AD60985}"/>
              </a:ext>
            </a:extLst>
          </p:cNvPr>
          <p:cNvSpPr/>
          <p:nvPr/>
        </p:nvSpPr>
        <p:spPr>
          <a:xfrm>
            <a:off x="3054350" y="6010735"/>
            <a:ext cx="1676399" cy="1506570"/>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Klaipėdos k. p .  </a:t>
            </a:r>
            <a:endParaRPr lang="en-US" dirty="0">
              <a:solidFill>
                <a:srgbClr val="7030A0"/>
              </a:solidFill>
            </a:endParaRPr>
          </a:p>
        </p:txBody>
      </p:sp>
      <p:sp>
        <p:nvSpPr>
          <p:cNvPr id="20" name="Isosceles Triangle 19">
            <a:extLst>
              <a:ext uri="{FF2B5EF4-FFF2-40B4-BE49-F238E27FC236}">
                <a16:creationId xmlns:a16="http://schemas.microsoft.com/office/drawing/2014/main" id="{29030476-6DC5-3D3B-7F3F-8E5EFA45D793}"/>
              </a:ext>
            </a:extLst>
          </p:cNvPr>
          <p:cNvSpPr/>
          <p:nvPr/>
        </p:nvSpPr>
        <p:spPr>
          <a:xfrm>
            <a:off x="514063" y="5469227"/>
            <a:ext cx="2694274" cy="1600200"/>
          </a:xfrm>
          <a:prstGeom prst="triangle">
            <a:avLst>
              <a:gd name="adj" fmla="val 5218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a:t>
            </a:r>
            <a:r>
              <a:rPr lang="lt-LT" sz="1600" dirty="0" err="1">
                <a:solidFill>
                  <a:srgbClr val="7030A0"/>
                </a:solidFill>
              </a:rPr>
              <a:t>Golner</a:t>
            </a:r>
            <a:r>
              <a:rPr lang="lt-LT" sz="1600" dirty="0">
                <a:solidFill>
                  <a:srgbClr val="7030A0"/>
                </a:solidFill>
              </a:rPr>
              <a:t> </a:t>
            </a:r>
            <a:r>
              <a:rPr lang="lt-LT" sz="1600" dirty="0" err="1">
                <a:solidFill>
                  <a:srgbClr val="7030A0"/>
                </a:solidFill>
              </a:rPr>
              <a:t>speditiion</a:t>
            </a:r>
            <a:endParaRPr lang="en-US" sz="1600" dirty="0">
              <a:solidFill>
                <a:srgbClr val="7030A0"/>
              </a:solidFill>
            </a:endParaRPr>
          </a:p>
        </p:txBody>
      </p:sp>
      <p:sp>
        <p:nvSpPr>
          <p:cNvPr id="21" name="Isosceles Triangle 20">
            <a:extLst>
              <a:ext uri="{FF2B5EF4-FFF2-40B4-BE49-F238E27FC236}">
                <a16:creationId xmlns:a16="http://schemas.microsoft.com/office/drawing/2014/main" id="{38E8AB1E-E1B9-5895-2F38-8C06507C9789}"/>
              </a:ext>
            </a:extLst>
          </p:cNvPr>
          <p:cNvSpPr/>
          <p:nvPr/>
        </p:nvSpPr>
        <p:spPr>
          <a:xfrm>
            <a:off x="6254750" y="4807977"/>
            <a:ext cx="3341226" cy="1121778"/>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a:t>
            </a:r>
          </a:p>
          <a:p>
            <a:pPr algn="ctr"/>
            <a:r>
              <a:rPr lang="lt-LT" dirty="0">
                <a:solidFill>
                  <a:srgbClr val="7030A0"/>
                </a:solidFill>
              </a:rPr>
              <a:t>Radviliškio g.st. </a:t>
            </a:r>
            <a:endParaRPr lang="en-US" dirty="0">
              <a:solidFill>
                <a:srgbClr val="7030A0"/>
              </a:solidFill>
            </a:endParaRPr>
          </a:p>
        </p:txBody>
      </p:sp>
      <p:sp>
        <p:nvSpPr>
          <p:cNvPr id="22" name="Isosceles Triangle 21">
            <a:extLst>
              <a:ext uri="{FF2B5EF4-FFF2-40B4-BE49-F238E27FC236}">
                <a16:creationId xmlns:a16="http://schemas.microsoft.com/office/drawing/2014/main" id="{0843BB64-7EE5-CE13-A5C9-517B19302277}"/>
              </a:ext>
            </a:extLst>
          </p:cNvPr>
          <p:cNvSpPr/>
          <p:nvPr/>
        </p:nvSpPr>
        <p:spPr>
          <a:xfrm>
            <a:off x="5893609" y="5895596"/>
            <a:ext cx="2945004" cy="1343777"/>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a:t>
            </a:r>
          </a:p>
          <a:p>
            <a:pPr algn="ctr"/>
            <a:r>
              <a:rPr lang="lt-LT" dirty="0">
                <a:solidFill>
                  <a:srgbClr val="7030A0"/>
                </a:solidFill>
              </a:rPr>
              <a:t>A. Grigaliūno transportas </a:t>
            </a:r>
            <a:endParaRPr lang="en-US" dirty="0">
              <a:solidFill>
                <a:srgbClr val="7030A0"/>
              </a:solidFill>
            </a:endParaRPr>
          </a:p>
        </p:txBody>
      </p:sp>
      <p:sp>
        <p:nvSpPr>
          <p:cNvPr id="23" name="Isosceles Triangle 22">
            <a:extLst>
              <a:ext uri="{FF2B5EF4-FFF2-40B4-BE49-F238E27FC236}">
                <a16:creationId xmlns:a16="http://schemas.microsoft.com/office/drawing/2014/main" id="{92D0C306-C36B-2277-C325-4F49757F41C9}"/>
              </a:ext>
            </a:extLst>
          </p:cNvPr>
          <p:cNvSpPr/>
          <p:nvPr/>
        </p:nvSpPr>
        <p:spPr>
          <a:xfrm>
            <a:off x="4348105" y="4327241"/>
            <a:ext cx="2945004"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Bugenių g. st. </a:t>
            </a:r>
            <a:endParaRPr lang="en-US" dirty="0">
              <a:solidFill>
                <a:srgbClr val="7030A0"/>
              </a:solidFill>
            </a:endParaRPr>
          </a:p>
        </p:txBody>
      </p:sp>
      <p:sp>
        <p:nvSpPr>
          <p:cNvPr id="24" name="Isosceles Triangle 23">
            <a:extLst>
              <a:ext uri="{FF2B5EF4-FFF2-40B4-BE49-F238E27FC236}">
                <a16:creationId xmlns:a16="http://schemas.microsoft.com/office/drawing/2014/main" id="{733F1F93-5E8F-5303-1A18-035ED3C1860E}"/>
              </a:ext>
            </a:extLst>
          </p:cNvPr>
          <p:cNvSpPr/>
          <p:nvPr/>
        </p:nvSpPr>
        <p:spPr>
          <a:xfrm>
            <a:off x="4559478" y="6814324"/>
            <a:ext cx="3018040"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Plungės </a:t>
            </a:r>
            <a:r>
              <a:rPr lang="lt-LT" dirty="0" err="1">
                <a:solidFill>
                  <a:srgbClr val="7030A0"/>
                </a:solidFill>
              </a:rPr>
              <a:t>koop</a:t>
            </a:r>
            <a:r>
              <a:rPr lang="lt-LT" dirty="0">
                <a:solidFill>
                  <a:srgbClr val="7030A0"/>
                </a:solidFill>
              </a:rPr>
              <a:t>. prekyba </a:t>
            </a:r>
            <a:endParaRPr lang="en-US" dirty="0">
              <a:solidFill>
                <a:srgbClr val="7030A0"/>
              </a:solidFill>
            </a:endParaRPr>
          </a:p>
        </p:txBody>
      </p:sp>
      <p:sp>
        <p:nvSpPr>
          <p:cNvPr id="25" name="Rectangle: Rounded Corners 24">
            <a:extLst>
              <a:ext uri="{FF2B5EF4-FFF2-40B4-BE49-F238E27FC236}">
                <a16:creationId xmlns:a16="http://schemas.microsoft.com/office/drawing/2014/main" id="{1A316A8A-4577-D9E9-5EBC-CED15832E820}"/>
              </a:ext>
            </a:extLst>
          </p:cNvPr>
          <p:cNvSpPr/>
          <p:nvPr/>
        </p:nvSpPr>
        <p:spPr>
          <a:xfrm>
            <a:off x="1067505" y="1613898"/>
            <a:ext cx="2694274" cy="223475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Vilniaus krovinių postas</a:t>
            </a:r>
            <a:endParaRPr lang="en-US" dirty="0">
              <a:solidFill>
                <a:schemeClr val="tx1"/>
              </a:solidFill>
            </a:endParaRPr>
          </a:p>
        </p:txBody>
      </p:sp>
      <p:sp>
        <p:nvSpPr>
          <p:cNvPr id="27" name="Rectangle: Rounded Corners 26">
            <a:extLst>
              <a:ext uri="{FF2B5EF4-FFF2-40B4-BE49-F238E27FC236}">
                <a16:creationId xmlns:a16="http://schemas.microsoft.com/office/drawing/2014/main" id="{D43F6B6A-5CC2-F180-34D7-79FD1D41F3F9}"/>
              </a:ext>
            </a:extLst>
          </p:cNvPr>
          <p:cNvSpPr/>
          <p:nvPr/>
        </p:nvSpPr>
        <p:spPr>
          <a:xfrm>
            <a:off x="2764712" y="5351597"/>
            <a:ext cx="2694274" cy="223475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Šiaulių krovinių postas</a:t>
            </a:r>
            <a:endParaRPr lang="en-US" dirty="0">
              <a:solidFill>
                <a:schemeClr val="tx1"/>
              </a:solidFill>
            </a:endParaRPr>
          </a:p>
        </p:txBody>
      </p:sp>
      <p:sp>
        <p:nvSpPr>
          <p:cNvPr id="28" name="Speech Bubble: Rectangle 27">
            <a:extLst>
              <a:ext uri="{FF2B5EF4-FFF2-40B4-BE49-F238E27FC236}">
                <a16:creationId xmlns:a16="http://schemas.microsoft.com/office/drawing/2014/main" id="{6A79741D-72F7-2B9F-6498-B880B92DC833}"/>
              </a:ext>
            </a:extLst>
          </p:cNvPr>
          <p:cNvSpPr/>
          <p:nvPr/>
        </p:nvSpPr>
        <p:spPr>
          <a:xfrm>
            <a:off x="463550" y="4625420"/>
            <a:ext cx="2438400" cy="843808"/>
          </a:xfrm>
          <a:prstGeom prst="wedgeRectCallout">
            <a:avLst>
              <a:gd name="adj1" fmla="val -69288"/>
              <a:gd name="adj2" fmla="val 180420"/>
            </a:avLst>
          </a:prstGeom>
          <a:solidFill>
            <a:srgbClr val="16E1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Malkų Jūrų uosto posto priežiūrai </a:t>
            </a:r>
            <a:endParaRPr lang="en-US" dirty="0"/>
          </a:p>
        </p:txBody>
      </p:sp>
      <p:sp>
        <p:nvSpPr>
          <p:cNvPr id="29" name="Rectangle: Rounded Corners 28">
            <a:extLst>
              <a:ext uri="{FF2B5EF4-FFF2-40B4-BE49-F238E27FC236}">
                <a16:creationId xmlns:a16="http://schemas.microsoft.com/office/drawing/2014/main" id="{27ABE7C9-3469-CE29-A25E-682D5275B4F1}"/>
              </a:ext>
            </a:extLst>
          </p:cNvPr>
          <p:cNvSpPr/>
          <p:nvPr/>
        </p:nvSpPr>
        <p:spPr>
          <a:xfrm>
            <a:off x="7164427" y="1828564"/>
            <a:ext cx="2694274" cy="202078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Kauno krovinių postas</a:t>
            </a:r>
            <a:endParaRPr lang="en-US" dirty="0">
              <a:solidFill>
                <a:schemeClr val="tx1"/>
              </a:solidFill>
            </a:endParaRPr>
          </a:p>
        </p:txBody>
      </p:sp>
      <p:sp>
        <p:nvSpPr>
          <p:cNvPr id="30" name="Isosceles Triangle 29">
            <a:extLst>
              <a:ext uri="{FF2B5EF4-FFF2-40B4-BE49-F238E27FC236}">
                <a16:creationId xmlns:a16="http://schemas.microsoft.com/office/drawing/2014/main" id="{9F8F926D-505F-268F-D978-A00F7C4742FD}"/>
              </a:ext>
            </a:extLst>
          </p:cNvPr>
          <p:cNvSpPr/>
          <p:nvPr/>
        </p:nvSpPr>
        <p:spPr>
          <a:xfrm>
            <a:off x="1249413" y="627858"/>
            <a:ext cx="2339222"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Savanoriai</a:t>
            </a:r>
            <a:endParaRPr lang="en-US" dirty="0">
              <a:solidFill>
                <a:srgbClr val="7030A0"/>
              </a:solidFill>
            </a:endParaRPr>
          </a:p>
        </p:txBody>
      </p:sp>
      <p:sp>
        <p:nvSpPr>
          <p:cNvPr id="31" name="Isosceles Triangle 30">
            <a:extLst>
              <a:ext uri="{FF2B5EF4-FFF2-40B4-BE49-F238E27FC236}">
                <a16:creationId xmlns:a16="http://schemas.microsoft.com/office/drawing/2014/main" id="{50F5B95C-370E-6523-3466-735F7608F0A5}"/>
              </a:ext>
            </a:extLst>
          </p:cNvPr>
          <p:cNvSpPr/>
          <p:nvPr/>
        </p:nvSpPr>
        <p:spPr>
          <a:xfrm>
            <a:off x="2050" y="986216"/>
            <a:ext cx="2052962"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Paneriai</a:t>
            </a:r>
            <a:endParaRPr lang="en-US" dirty="0">
              <a:solidFill>
                <a:srgbClr val="7030A0"/>
              </a:solidFill>
            </a:endParaRPr>
          </a:p>
        </p:txBody>
      </p:sp>
      <p:sp>
        <p:nvSpPr>
          <p:cNvPr id="32" name="Isosceles Triangle 31">
            <a:extLst>
              <a:ext uri="{FF2B5EF4-FFF2-40B4-BE49-F238E27FC236}">
                <a16:creationId xmlns:a16="http://schemas.microsoft.com/office/drawing/2014/main" id="{1E0F16A6-4CCD-0DBF-E9CE-80023898D2CE}"/>
              </a:ext>
            </a:extLst>
          </p:cNvPr>
          <p:cNvSpPr/>
          <p:nvPr/>
        </p:nvSpPr>
        <p:spPr>
          <a:xfrm>
            <a:off x="2764712" y="3562734"/>
            <a:ext cx="2152688"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Žirmūnai</a:t>
            </a:r>
            <a:endParaRPr lang="en-US" dirty="0">
              <a:solidFill>
                <a:srgbClr val="7030A0"/>
              </a:solidFill>
            </a:endParaRPr>
          </a:p>
        </p:txBody>
      </p:sp>
      <p:sp>
        <p:nvSpPr>
          <p:cNvPr id="33" name="Isosceles Triangle 32">
            <a:extLst>
              <a:ext uri="{FF2B5EF4-FFF2-40B4-BE49-F238E27FC236}">
                <a16:creationId xmlns:a16="http://schemas.microsoft.com/office/drawing/2014/main" id="{71D8CD63-4109-DAF8-F0AB-02297D3537B8}"/>
              </a:ext>
            </a:extLst>
          </p:cNvPr>
          <p:cNvSpPr/>
          <p:nvPr/>
        </p:nvSpPr>
        <p:spPr>
          <a:xfrm>
            <a:off x="640402" y="3454256"/>
            <a:ext cx="2018808"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Kirtimai</a:t>
            </a:r>
            <a:endParaRPr lang="en-US" dirty="0">
              <a:solidFill>
                <a:srgbClr val="7030A0"/>
              </a:solidFill>
            </a:endParaRPr>
          </a:p>
        </p:txBody>
      </p:sp>
      <p:sp>
        <p:nvSpPr>
          <p:cNvPr id="34" name="Isosceles Triangle 33">
            <a:extLst>
              <a:ext uri="{FF2B5EF4-FFF2-40B4-BE49-F238E27FC236}">
                <a16:creationId xmlns:a16="http://schemas.microsoft.com/office/drawing/2014/main" id="{E495E3C8-4D03-27F6-B1B6-3BC985546772}"/>
              </a:ext>
            </a:extLst>
          </p:cNvPr>
          <p:cNvSpPr/>
          <p:nvPr/>
        </p:nvSpPr>
        <p:spPr>
          <a:xfrm>
            <a:off x="3531437" y="1350044"/>
            <a:ext cx="2336226" cy="1024356"/>
          </a:xfrm>
          <a:prstGeom prst="triangle">
            <a:avLst/>
          </a:prstGeom>
          <a:solidFill>
            <a:srgbClr val="D9DDD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Utena ???</a:t>
            </a:r>
            <a:endParaRPr lang="en-US" dirty="0">
              <a:solidFill>
                <a:srgbClr val="7030A0"/>
              </a:solidFill>
            </a:endParaRPr>
          </a:p>
        </p:txBody>
      </p:sp>
      <p:sp>
        <p:nvSpPr>
          <p:cNvPr id="35" name="Isosceles Triangle 34">
            <a:extLst>
              <a:ext uri="{FF2B5EF4-FFF2-40B4-BE49-F238E27FC236}">
                <a16:creationId xmlns:a16="http://schemas.microsoft.com/office/drawing/2014/main" id="{B84C0385-52A1-FCE2-D3DE-A6E878E12ABB}"/>
              </a:ext>
            </a:extLst>
          </p:cNvPr>
          <p:cNvSpPr/>
          <p:nvPr/>
        </p:nvSpPr>
        <p:spPr>
          <a:xfrm>
            <a:off x="6972470" y="239392"/>
            <a:ext cx="3020674" cy="1195023"/>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Marijampolė</a:t>
            </a:r>
            <a:endParaRPr lang="en-US" dirty="0">
              <a:solidFill>
                <a:srgbClr val="7030A0"/>
              </a:solidFill>
            </a:endParaRPr>
          </a:p>
        </p:txBody>
      </p:sp>
      <p:sp>
        <p:nvSpPr>
          <p:cNvPr id="36" name="Isosceles Triangle 35">
            <a:extLst>
              <a:ext uri="{FF2B5EF4-FFF2-40B4-BE49-F238E27FC236}">
                <a16:creationId xmlns:a16="http://schemas.microsoft.com/office/drawing/2014/main" id="{6C6037D4-9CD6-541A-C14C-B0944D8EB3CF}"/>
              </a:ext>
            </a:extLst>
          </p:cNvPr>
          <p:cNvSpPr/>
          <p:nvPr/>
        </p:nvSpPr>
        <p:spPr>
          <a:xfrm>
            <a:off x="8576006" y="2679374"/>
            <a:ext cx="2571727"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Panevėžys</a:t>
            </a:r>
            <a:endParaRPr lang="en-US" dirty="0">
              <a:solidFill>
                <a:srgbClr val="7030A0"/>
              </a:solidFill>
            </a:endParaRPr>
          </a:p>
        </p:txBody>
      </p:sp>
    </p:spTree>
    <p:extLst>
      <p:ext uri="{BB962C8B-B14F-4D97-AF65-F5344CB8AC3E}">
        <p14:creationId xmlns:p14="http://schemas.microsoft.com/office/powerpoint/2010/main" val="77312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0">
                                            <p:txEl>
                                              <p:pRg st="0" end="0"/>
                                            </p:txEl>
                                          </p:spTgt>
                                        </p:tgtEl>
                                      </p:cBhvr>
                                    </p:animEffect>
                                    <p:set>
                                      <p:cBhvr>
                                        <p:cTn id="7" dur="1" fill="hold">
                                          <p:stCondLst>
                                            <p:cond delay="499"/>
                                          </p:stCondLst>
                                        </p:cTn>
                                        <p:tgtEl>
                                          <p:spTgt spid="10">
                                            <p:txEl>
                                              <p:pRg st="0" end="0"/>
                                            </p:txEl>
                                          </p:spTgt>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0 0 L 0 0.25 E" pathEditMode="relative" ptsTypes="">
                                      <p:cBhvr>
                                        <p:cTn id="9" dur="2000" fill="hold"/>
                                        <p:tgtEl>
                                          <p:spTgt spid="10"/>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4.64244E-6 4.84349E-6 L 0.14596 0.11367 " pathEditMode="relative" rAng="0" ptsTypes="AA">
                                      <p:cBhvr>
                                        <p:cTn id="13" dur="2000" fill="hold"/>
                                        <p:tgtEl>
                                          <p:spTgt spid="6"/>
                                        </p:tgtEl>
                                        <p:attrNameLst>
                                          <p:attrName>ppt_x</p:attrName>
                                          <p:attrName>ppt_y</p:attrName>
                                        </p:attrNameLst>
                                      </p:cBhvr>
                                      <p:rCtr x="7298" y="5684"/>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4.87691E-6 -3.24547E-6 L 0.08294 -0.1182 " pathEditMode="relative" rAng="0" ptsTypes="AA">
                                      <p:cBhvr>
                                        <p:cTn id="17" dur="2000" fill="hold"/>
                                        <p:tgtEl>
                                          <p:spTgt spid="9"/>
                                        </p:tgtEl>
                                        <p:attrNameLst>
                                          <p:attrName>ppt_x</p:attrName>
                                          <p:attrName>ppt_y</p:attrName>
                                        </p:attrNameLst>
                                      </p:cBhvr>
                                      <p:rCtr x="4147" y="-5910"/>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1.93435E-6 -2.33937E-6 L -0.10331 -0.12623 " pathEditMode="relative" rAng="0" ptsTypes="AA">
                                      <p:cBhvr>
                                        <p:cTn id="21" dur="2000" fill="hold"/>
                                        <p:tgtEl>
                                          <p:spTgt spid="7"/>
                                        </p:tgtEl>
                                        <p:attrNameLst>
                                          <p:attrName>ppt_x</p:attrName>
                                          <p:attrName>ppt_y</p:attrName>
                                        </p:attrNameLst>
                                      </p:cBhvr>
                                      <p:rCtr x="-5173" y="-6322"/>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5.86166E-7 2.37232E-6 L -0.15475 0.10379 " pathEditMode="relative" rAng="0" ptsTypes="AA">
                                      <p:cBhvr>
                                        <p:cTn id="25" dur="2000" fill="hold"/>
                                        <p:tgtEl>
                                          <p:spTgt spid="8"/>
                                        </p:tgtEl>
                                        <p:attrNameLst>
                                          <p:attrName>ppt_x</p:attrName>
                                          <p:attrName>ppt_y</p:attrName>
                                        </p:attrNameLst>
                                      </p:cBhvr>
                                      <p:rCtr x="-7737" y="5189"/>
                                    </p:animMotion>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0" nodeType="clickEffect">
                                  <p:stCondLst>
                                    <p:cond delay="0"/>
                                  </p:stCondLst>
                                  <p:childTnLst>
                                    <p:animMotion origin="layout" path="M -2.90739E-6 3.19605E-6 L -0.03399 0.23229 " pathEditMode="relative" rAng="0" ptsTypes="AA">
                                      <p:cBhvr>
                                        <p:cTn id="63" dur="2000" fill="hold"/>
                                        <p:tgtEl>
                                          <p:spTgt spid="16"/>
                                        </p:tgtEl>
                                        <p:attrNameLst>
                                          <p:attrName>ppt_x</p:attrName>
                                          <p:attrName>ppt_y</p:attrName>
                                        </p:attrNameLst>
                                      </p:cBhvr>
                                      <p:rCtr x="-1700" y="11614"/>
                                    </p:animMotion>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0" nodeType="clickEffect">
                                  <p:stCondLst>
                                    <p:cond delay="0"/>
                                  </p:stCondLst>
                                  <p:childTnLst>
                                    <p:animMotion origin="layout" path="M 1.26612E-6 2.9654E-7 L -0.17585 0.10791 " pathEditMode="relative" rAng="0" ptsTypes="AA">
                                      <p:cBhvr>
                                        <p:cTn id="67" dur="2000" fill="hold"/>
                                        <p:tgtEl>
                                          <p:spTgt spid="17"/>
                                        </p:tgtEl>
                                        <p:attrNameLst>
                                          <p:attrName>ppt_x</p:attrName>
                                          <p:attrName>ppt_y</p:attrName>
                                        </p:attrNameLst>
                                      </p:cBhvr>
                                      <p:rCtr x="-8792" y="5395"/>
                                    </p:animMotion>
                                  </p:childTnLst>
                                </p:cTn>
                              </p:par>
                              <p:par>
                                <p:cTn id="68" presetID="14" presetClass="exit" presetSubtype="10" fill="hold" nodeType="withEffect">
                                  <p:stCondLst>
                                    <p:cond delay="0"/>
                                  </p:stCondLst>
                                  <p:childTnLst>
                                    <p:animEffect transition="out" filter="randombar(horizontal)">
                                      <p:cBhvr>
                                        <p:cTn id="69" dur="500"/>
                                        <p:tgtEl>
                                          <p:spTgt spid="17">
                                            <p:txEl>
                                              <p:pRg st="0" end="0"/>
                                            </p:txEl>
                                          </p:spTgt>
                                        </p:tgtEl>
                                      </p:cBhvr>
                                    </p:animEffect>
                                    <p:set>
                                      <p:cBhvr>
                                        <p:cTn id="70" dur="1" fill="hold">
                                          <p:stCondLst>
                                            <p:cond delay="499"/>
                                          </p:stCondLst>
                                        </p:cTn>
                                        <p:tgtEl>
                                          <p:spTgt spid="17">
                                            <p:txEl>
                                              <p:pRg st="0" end="0"/>
                                            </p:txEl>
                                          </p:spTgt>
                                        </p:tgtEl>
                                        <p:attrNameLst>
                                          <p:attrName>style.visibility</p:attrName>
                                        </p:attrNameLst>
                                      </p:cBhvr>
                                      <p:to>
                                        <p:strVal val="hidden"/>
                                      </p:to>
                                    </p:set>
                                  </p:childTnLst>
                                </p:cTn>
                              </p:par>
                              <p:par>
                                <p:cTn id="71" presetID="14" presetClass="exit" presetSubtype="10" fill="hold" nodeType="withEffect">
                                  <p:stCondLst>
                                    <p:cond delay="0"/>
                                  </p:stCondLst>
                                  <p:childTnLst>
                                    <p:animEffect transition="out" filter="randombar(horizontal)">
                                      <p:cBhvr>
                                        <p:cTn id="72" dur="500"/>
                                        <p:tgtEl>
                                          <p:spTgt spid="17">
                                            <p:txEl>
                                              <p:pRg st="1" end="1"/>
                                            </p:txEl>
                                          </p:spTgt>
                                        </p:tgtEl>
                                      </p:cBhvr>
                                    </p:animEffect>
                                    <p:set>
                                      <p:cBhvr>
                                        <p:cTn id="73" dur="1" fill="hold">
                                          <p:stCondLst>
                                            <p:cond delay="499"/>
                                          </p:stCondLst>
                                        </p:cTn>
                                        <p:tgtEl>
                                          <p:spTgt spid="17">
                                            <p:txEl>
                                              <p:pRg st="1" end="1"/>
                                            </p:txEl>
                                          </p:spTgt>
                                        </p:tgtEl>
                                        <p:attrNameLst>
                                          <p:attrName>style.visibility</p:attrName>
                                        </p:attrNameLst>
                                      </p:cBhvr>
                                      <p:to>
                                        <p:strVal val="hidden"/>
                                      </p:to>
                                    </p:set>
                                  </p:childTnLst>
                                </p:cTn>
                              </p:par>
                              <p:par>
                                <p:cTn id="74" presetID="14" presetClass="exit" presetSubtype="10" fill="hold" nodeType="withEffect">
                                  <p:stCondLst>
                                    <p:cond delay="0"/>
                                  </p:stCondLst>
                                  <p:childTnLst>
                                    <p:animEffect transition="out" filter="randombar(horizontal)">
                                      <p:cBhvr>
                                        <p:cTn id="75" dur="500"/>
                                        <p:tgtEl>
                                          <p:spTgt spid="17">
                                            <p:txEl>
                                              <p:pRg st="2" end="2"/>
                                            </p:txEl>
                                          </p:spTgt>
                                        </p:tgtEl>
                                      </p:cBhvr>
                                    </p:animEffect>
                                    <p:set>
                                      <p:cBhvr>
                                        <p:cTn id="76" dur="1" fill="hold">
                                          <p:stCondLst>
                                            <p:cond delay="499"/>
                                          </p:stCondLst>
                                        </p:cTn>
                                        <p:tgtEl>
                                          <p:spTgt spid="17">
                                            <p:txEl>
                                              <p:pRg st="2" end="2"/>
                                            </p:tx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500" fill="hold"/>
                                        <p:tgtEl>
                                          <p:spTgt spid="29"/>
                                        </p:tgtEl>
                                        <p:attrNameLst>
                                          <p:attrName>ppt_w</p:attrName>
                                        </p:attrNameLst>
                                      </p:cBhvr>
                                      <p:tavLst>
                                        <p:tav tm="0">
                                          <p:val>
                                            <p:fltVal val="0"/>
                                          </p:val>
                                        </p:tav>
                                        <p:tav tm="100000">
                                          <p:val>
                                            <p:strVal val="#ppt_w"/>
                                          </p:val>
                                        </p:tav>
                                      </p:tavLst>
                                    </p:anim>
                                    <p:anim calcmode="lin" valueType="num">
                                      <p:cBhvr>
                                        <p:cTn id="82" dur="500" fill="hold"/>
                                        <p:tgtEl>
                                          <p:spTgt spid="29"/>
                                        </p:tgtEl>
                                        <p:attrNameLst>
                                          <p:attrName>ppt_h</p:attrName>
                                        </p:attrNameLst>
                                      </p:cBhvr>
                                      <p:tavLst>
                                        <p:tav tm="0">
                                          <p:val>
                                            <p:fltVal val="0"/>
                                          </p:val>
                                        </p:tav>
                                        <p:tav tm="100000">
                                          <p:val>
                                            <p:strVal val="#ppt_h"/>
                                          </p:val>
                                        </p:tav>
                                      </p:tavLst>
                                    </p:anim>
                                    <p:animEffect transition="in" filter="fade">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Effect transition="in" filter="fade">
                                      <p:cBhvr>
                                        <p:cTn id="90" dur="500"/>
                                        <p:tgtEl>
                                          <p:spTgt spid="36"/>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xit" presetSubtype="32" fill="hold" grpId="0" nodeType="clickEffect">
                                  <p:stCondLst>
                                    <p:cond delay="0"/>
                                  </p:stCondLst>
                                  <p:childTnLst>
                                    <p:anim calcmode="lin" valueType="num">
                                      <p:cBhvr>
                                        <p:cTn id="99" dur="500"/>
                                        <p:tgtEl>
                                          <p:spTgt spid="18"/>
                                        </p:tgtEl>
                                        <p:attrNameLst>
                                          <p:attrName>ppt_w</p:attrName>
                                        </p:attrNameLst>
                                      </p:cBhvr>
                                      <p:tavLst>
                                        <p:tav tm="0">
                                          <p:val>
                                            <p:strVal val="ppt_w"/>
                                          </p:val>
                                        </p:tav>
                                        <p:tav tm="100000">
                                          <p:val>
                                            <p:fltVal val="0"/>
                                          </p:val>
                                        </p:tav>
                                      </p:tavLst>
                                    </p:anim>
                                    <p:anim calcmode="lin" valueType="num">
                                      <p:cBhvr>
                                        <p:cTn id="100" dur="500"/>
                                        <p:tgtEl>
                                          <p:spTgt spid="18"/>
                                        </p:tgtEl>
                                        <p:attrNameLst>
                                          <p:attrName>ppt_h</p:attrName>
                                        </p:attrNameLst>
                                      </p:cBhvr>
                                      <p:tavLst>
                                        <p:tav tm="0">
                                          <p:val>
                                            <p:strVal val="ppt_h"/>
                                          </p:val>
                                        </p:tav>
                                        <p:tav tm="100000">
                                          <p:val>
                                            <p:fltVal val="0"/>
                                          </p:val>
                                        </p:tav>
                                      </p:tavLst>
                                    </p:anim>
                                    <p:animEffect transition="out" filter="fade">
                                      <p:cBhvr>
                                        <p:cTn id="101" dur="500"/>
                                        <p:tgtEl>
                                          <p:spTgt spid="18"/>
                                        </p:tgtEl>
                                      </p:cBhvr>
                                    </p:animEffect>
                                    <p:set>
                                      <p:cBhvr>
                                        <p:cTn id="102" dur="1" fill="hold">
                                          <p:stCondLst>
                                            <p:cond delay="499"/>
                                          </p:stCondLst>
                                        </p:cTn>
                                        <p:tgtEl>
                                          <p:spTgt spid="1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53" presetClass="exit" presetSubtype="32" fill="hold" grpId="0" nodeType="clickEffect">
                                  <p:stCondLst>
                                    <p:cond delay="0"/>
                                  </p:stCondLst>
                                  <p:childTnLst>
                                    <p:anim calcmode="lin" valueType="num">
                                      <p:cBhvr>
                                        <p:cTn id="106" dur="500"/>
                                        <p:tgtEl>
                                          <p:spTgt spid="19"/>
                                        </p:tgtEl>
                                        <p:attrNameLst>
                                          <p:attrName>ppt_w</p:attrName>
                                        </p:attrNameLst>
                                      </p:cBhvr>
                                      <p:tavLst>
                                        <p:tav tm="0">
                                          <p:val>
                                            <p:strVal val="ppt_w"/>
                                          </p:val>
                                        </p:tav>
                                        <p:tav tm="100000">
                                          <p:val>
                                            <p:fltVal val="0"/>
                                          </p:val>
                                        </p:tav>
                                      </p:tavLst>
                                    </p:anim>
                                    <p:anim calcmode="lin" valueType="num">
                                      <p:cBhvr>
                                        <p:cTn id="107" dur="500"/>
                                        <p:tgtEl>
                                          <p:spTgt spid="19"/>
                                        </p:tgtEl>
                                        <p:attrNameLst>
                                          <p:attrName>ppt_h</p:attrName>
                                        </p:attrNameLst>
                                      </p:cBhvr>
                                      <p:tavLst>
                                        <p:tav tm="0">
                                          <p:val>
                                            <p:strVal val="ppt_h"/>
                                          </p:val>
                                        </p:tav>
                                        <p:tav tm="100000">
                                          <p:val>
                                            <p:fltVal val="0"/>
                                          </p:val>
                                        </p:tav>
                                      </p:tavLst>
                                    </p:anim>
                                    <p:animEffect transition="out" filter="fade">
                                      <p:cBhvr>
                                        <p:cTn id="108" dur="500"/>
                                        <p:tgtEl>
                                          <p:spTgt spid="19"/>
                                        </p:tgtEl>
                                      </p:cBhvr>
                                    </p:animEffect>
                                    <p:set>
                                      <p:cBhvr>
                                        <p:cTn id="109" dur="1" fill="hold">
                                          <p:stCondLst>
                                            <p:cond delay="499"/>
                                          </p:stCondLst>
                                        </p:cTn>
                                        <p:tgtEl>
                                          <p:spTgt spid="19"/>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27"/>
                                        </p:tgtEl>
                                        <p:attrNameLst>
                                          <p:attrName>style.visibility</p:attrName>
                                        </p:attrNameLst>
                                      </p:cBhvr>
                                      <p:to>
                                        <p:strVal val="visible"/>
                                      </p:to>
                                    </p:set>
                                    <p:anim calcmode="lin" valueType="num">
                                      <p:cBhvr>
                                        <p:cTn id="114" dur="500" fill="hold"/>
                                        <p:tgtEl>
                                          <p:spTgt spid="27"/>
                                        </p:tgtEl>
                                        <p:attrNameLst>
                                          <p:attrName>ppt_w</p:attrName>
                                        </p:attrNameLst>
                                      </p:cBhvr>
                                      <p:tavLst>
                                        <p:tav tm="0">
                                          <p:val>
                                            <p:fltVal val="0"/>
                                          </p:val>
                                        </p:tav>
                                        <p:tav tm="100000">
                                          <p:val>
                                            <p:strVal val="#ppt_w"/>
                                          </p:val>
                                        </p:tav>
                                      </p:tavLst>
                                    </p:anim>
                                    <p:anim calcmode="lin" valueType="num">
                                      <p:cBhvr>
                                        <p:cTn id="115" dur="500" fill="hold"/>
                                        <p:tgtEl>
                                          <p:spTgt spid="27"/>
                                        </p:tgtEl>
                                        <p:attrNameLst>
                                          <p:attrName>ppt_h</p:attrName>
                                        </p:attrNameLst>
                                      </p:cBhvr>
                                      <p:tavLst>
                                        <p:tav tm="0">
                                          <p:val>
                                            <p:fltVal val="0"/>
                                          </p:val>
                                        </p:tav>
                                        <p:tav tm="100000">
                                          <p:val>
                                            <p:strVal val="#ppt_h"/>
                                          </p:val>
                                        </p:tav>
                                      </p:tavLst>
                                    </p:anim>
                                    <p:animEffect transition="in" filter="fade">
                                      <p:cBhvr>
                                        <p:cTn id="116" dur="500"/>
                                        <p:tgtEl>
                                          <p:spTgt spid="27"/>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xit" presetSubtype="8" fill="hold" grpId="0" nodeType="clickEffect">
                                  <p:stCondLst>
                                    <p:cond delay="0"/>
                                  </p:stCondLst>
                                  <p:childTnLst>
                                    <p:anim calcmode="lin" valueType="num">
                                      <p:cBhvr additive="base">
                                        <p:cTn id="120" dur="500"/>
                                        <p:tgtEl>
                                          <p:spTgt spid="20"/>
                                        </p:tgtEl>
                                        <p:attrNameLst>
                                          <p:attrName>ppt_x</p:attrName>
                                        </p:attrNameLst>
                                      </p:cBhvr>
                                      <p:tavLst>
                                        <p:tav tm="0">
                                          <p:val>
                                            <p:strVal val="ppt_x"/>
                                          </p:val>
                                        </p:tav>
                                        <p:tav tm="100000">
                                          <p:val>
                                            <p:strVal val="0-ppt_w/2"/>
                                          </p:val>
                                        </p:tav>
                                      </p:tavLst>
                                    </p:anim>
                                    <p:anim calcmode="lin" valueType="num">
                                      <p:cBhvr additive="base">
                                        <p:cTn id="121" dur="500"/>
                                        <p:tgtEl>
                                          <p:spTgt spid="20"/>
                                        </p:tgtEl>
                                        <p:attrNameLst>
                                          <p:attrName>ppt_y</p:attrName>
                                        </p:attrNameLst>
                                      </p:cBhvr>
                                      <p:tavLst>
                                        <p:tav tm="0">
                                          <p:val>
                                            <p:strVal val="ppt_y"/>
                                          </p:val>
                                        </p:tav>
                                        <p:tav tm="100000">
                                          <p:val>
                                            <p:strVal val="ppt_y"/>
                                          </p:val>
                                        </p:tav>
                                      </p:tavLst>
                                    </p:anim>
                                    <p:set>
                                      <p:cBhvr>
                                        <p:cTn id="122" dur="1" fill="hold">
                                          <p:stCondLst>
                                            <p:cond delay="499"/>
                                          </p:stCondLst>
                                        </p:cTn>
                                        <p:tgtEl>
                                          <p:spTgt spid="20"/>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wipe(down)">
                                      <p:cBhvr>
                                        <p:cTn id="1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6" grpId="0" animBg="1"/>
      <p:bldP spid="17" grpId="0" animBg="1"/>
      <p:bldP spid="18" grpId="0" animBg="1"/>
      <p:bldP spid="19" grpId="0" animBg="1"/>
      <p:bldP spid="20"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793C06D-C68A-B480-A979-8764C2FF06E2}"/>
              </a:ext>
            </a:extLst>
          </p:cNvPr>
          <p:cNvSpPr>
            <a:spLocks noGrp="1" noRot="1" noMove="1" noResize="1" noEditPoints="1" noAdjustHandles="1" noChangeArrowheads="1" noChangeShapeType="1"/>
          </p:cNvSpPr>
          <p:nvPr/>
        </p:nvSpPr>
        <p:spPr>
          <a:xfrm>
            <a:off x="0" y="-320675"/>
            <a:ext cx="10917973" cy="835025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EAEAEA"/>
          </a:solidFill>
          <a:ln>
            <a:solidFill>
              <a:schemeClr val="bg1"/>
            </a:solidFill>
          </a:ln>
        </p:spPr>
        <p:txBody>
          <a:bodyPr wrap="square" lIns="0" tIns="0" rIns="0" bIns="0" rtlCol="0"/>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pic>
        <p:nvPicPr>
          <p:cNvPr id="3" name="Picture 2">
            <a:extLst>
              <a:ext uri="{FF2B5EF4-FFF2-40B4-BE49-F238E27FC236}">
                <a16:creationId xmlns:a16="http://schemas.microsoft.com/office/drawing/2014/main" id="{9B5876DB-76E0-9708-FCF0-DC253F990158}"/>
              </a:ext>
            </a:extLst>
          </p:cNvPr>
          <p:cNvPicPr>
            <a:picLocks noChangeAspect="1"/>
          </p:cNvPicPr>
          <p:nvPr/>
        </p:nvPicPr>
        <p:blipFill>
          <a:blip r:embed="rId3"/>
          <a:stretch>
            <a:fillRect/>
          </a:stretch>
        </p:blipFill>
        <p:spPr>
          <a:xfrm flipV="1">
            <a:off x="0" y="-33451"/>
            <a:ext cx="10833100" cy="184226"/>
          </a:xfrm>
          <a:prstGeom prst="rect">
            <a:avLst/>
          </a:prstGeom>
        </p:spPr>
      </p:pic>
      <p:sp>
        <p:nvSpPr>
          <p:cNvPr id="5" name="TextBox 4">
            <a:extLst>
              <a:ext uri="{FF2B5EF4-FFF2-40B4-BE49-F238E27FC236}">
                <a16:creationId xmlns:a16="http://schemas.microsoft.com/office/drawing/2014/main" id="{6050CF80-1C55-6355-7A11-258CFB607E49}"/>
              </a:ext>
            </a:extLst>
          </p:cNvPr>
          <p:cNvSpPr txBox="1"/>
          <p:nvPr/>
        </p:nvSpPr>
        <p:spPr>
          <a:xfrm>
            <a:off x="3208337" y="229196"/>
            <a:ext cx="441642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noProof="0" dirty="0">
                <a:ln>
                  <a:noFill/>
                </a:ln>
                <a:solidFill>
                  <a:sysClr val="windowText" lastClr="000000"/>
                </a:solidFill>
                <a:effectLst/>
                <a:uLnTx/>
                <a:uFillTx/>
              </a:rPr>
              <a:t>Postų apjungimo scenarijus</a:t>
            </a:r>
          </a:p>
        </p:txBody>
      </p:sp>
      <p:pic>
        <p:nvPicPr>
          <p:cNvPr id="4" name="Picture 3">
            <a:extLst>
              <a:ext uri="{FF2B5EF4-FFF2-40B4-BE49-F238E27FC236}">
                <a16:creationId xmlns:a16="http://schemas.microsoft.com/office/drawing/2014/main" id="{AD81DB3F-EAB2-D145-2E03-0584300480EC}"/>
              </a:ext>
            </a:extLst>
          </p:cNvPr>
          <p:cNvPicPr>
            <a:picLocks noChangeAspect="1"/>
          </p:cNvPicPr>
          <p:nvPr/>
        </p:nvPicPr>
        <p:blipFill>
          <a:blip r:embed="rId3"/>
          <a:stretch>
            <a:fillRect/>
          </a:stretch>
        </p:blipFill>
        <p:spPr>
          <a:xfrm flipV="1">
            <a:off x="0" y="-28119"/>
            <a:ext cx="10833100" cy="184226"/>
          </a:xfrm>
          <a:prstGeom prst="rect">
            <a:avLst/>
          </a:prstGeom>
        </p:spPr>
      </p:pic>
      <p:sp>
        <p:nvSpPr>
          <p:cNvPr id="11" name="Flowchart: Connector 10">
            <a:extLst>
              <a:ext uri="{FF2B5EF4-FFF2-40B4-BE49-F238E27FC236}">
                <a16:creationId xmlns:a16="http://schemas.microsoft.com/office/drawing/2014/main" id="{2FD66848-EB4F-C397-0F89-9CBA6951C296}"/>
              </a:ext>
            </a:extLst>
          </p:cNvPr>
          <p:cNvSpPr/>
          <p:nvPr/>
        </p:nvSpPr>
        <p:spPr>
          <a:xfrm>
            <a:off x="7193502" y="2038508"/>
            <a:ext cx="1828800" cy="1790389"/>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Tiekimo </a:t>
            </a:r>
          </a:p>
          <a:p>
            <a:pPr algn="ctr"/>
            <a:r>
              <a:rPr lang="lt-LT" dirty="0">
                <a:solidFill>
                  <a:srgbClr val="7030A0"/>
                </a:solidFill>
              </a:rPr>
              <a:t> k. p .  </a:t>
            </a:r>
            <a:endParaRPr lang="en-US" dirty="0">
              <a:solidFill>
                <a:srgbClr val="7030A0"/>
              </a:solidFill>
            </a:endParaRPr>
          </a:p>
        </p:txBody>
      </p:sp>
      <p:sp>
        <p:nvSpPr>
          <p:cNvPr id="12" name="Isosceles Triangle 11">
            <a:extLst>
              <a:ext uri="{FF2B5EF4-FFF2-40B4-BE49-F238E27FC236}">
                <a16:creationId xmlns:a16="http://schemas.microsoft.com/office/drawing/2014/main" id="{9AD8BC58-4E32-2C93-FECD-A4F79DC39F3F}"/>
              </a:ext>
            </a:extLst>
          </p:cNvPr>
          <p:cNvSpPr/>
          <p:nvPr/>
        </p:nvSpPr>
        <p:spPr>
          <a:xfrm>
            <a:off x="5777276" y="1159634"/>
            <a:ext cx="1905000"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KIT</a:t>
            </a:r>
            <a:endParaRPr lang="en-US" dirty="0">
              <a:solidFill>
                <a:srgbClr val="7030A0"/>
              </a:solidFill>
            </a:endParaRPr>
          </a:p>
        </p:txBody>
      </p:sp>
      <p:sp>
        <p:nvSpPr>
          <p:cNvPr id="13" name="Isosceles Triangle 12">
            <a:extLst>
              <a:ext uri="{FF2B5EF4-FFF2-40B4-BE49-F238E27FC236}">
                <a16:creationId xmlns:a16="http://schemas.microsoft.com/office/drawing/2014/main" id="{C5830C21-5B31-8FA3-83C8-08062884ACC4}"/>
              </a:ext>
            </a:extLst>
          </p:cNvPr>
          <p:cNvSpPr/>
          <p:nvPr/>
        </p:nvSpPr>
        <p:spPr>
          <a:xfrm>
            <a:off x="6527912" y="3311816"/>
            <a:ext cx="1676399"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Jovarai</a:t>
            </a:r>
            <a:endParaRPr lang="en-US" dirty="0">
              <a:solidFill>
                <a:srgbClr val="7030A0"/>
              </a:solidFill>
            </a:endParaRPr>
          </a:p>
        </p:txBody>
      </p:sp>
      <p:sp>
        <p:nvSpPr>
          <p:cNvPr id="14" name="Isosceles Triangle 13">
            <a:extLst>
              <a:ext uri="{FF2B5EF4-FFF2-40B4-BE49-F238E27FC236}">
                <a16:creationId xmlns:a16="http://schemas.microsoft.com/office/drawing/2014/main" id="{83AAD433-D005-16A5-2664-0158086D08AF}"/>
              </a:ext>
            </a:extLst>
          </p:cNvPr>
          <p:cNvSpPr/>
          <p:nvPr/>
        </p:nvSpPr>
        <p:spPr>
          <a:xfrm>
            <a:off x="5777276" y="2198843"/>
            <a:ext cx="1905000"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a:t>
            </a:r>
            <a:r>
              <a:rPr lang="lt-LT" dirty="0" err="1">
                <a:solidFill>
                  <a:srgbClr val="7030A0"/>
                </a:solidFill>
              </a:rPr>
              <a:t>Lavisa</a:t>
            </a:r>
            <a:endParaRPr lang="en-US" dirty="0">
              <a:solidFill>
                <a:srgbClr val="7030A0"/>
              </a:solidFill>
            </a:endParaRPr>
          </a:p>
        </p:txBody>
      </p:sp>
      <p:sp>
        <p:nvSpPr>
          <p:cNvPr id="15" name="Isosceles Triangle 14">
            <a:extLst>
              <a:ext uri="{FF2B5EF4-FFF2-40B4-BE49-F238E27FC236}">
                <a16:creationId xmlns:a16="http://schemas.microsoft.com/office/drawing/2014/main" id="{75D0C332-CE03-3D46-D79B-1C0C8CDEA439}"/>
              </a:ext>
            </a:extLst>
          </p:cNvPr>
          <p:cNvSpPr/>
          <p:nvPr/>
        </p:nvSpPr>
        <p:spPr>
          <a:xfrm>
            <a:off x="8135730" y="3362519"/>
            <a:ext cx="1905000" cy="133764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a:t>
            </a:r>
            <a:r>
              <a:rPr lang="lt-LT" dirty="0" err="1">
                <a:solidFill>
                  <a:srgbClr val="7030A0"/>
                </a:solidFill>
              </a:rPr>
              <a:t>Lavisos</a:t>
            </a:r>
            <a:r>
              <a:rPr lang="lt-LT" dirty="0">
                <a:solidFill>
                  <a:srgbClr val="7030A0"/>
                </a:solidFill>
              </a:rPr>
              <a:t> LEZ</a:t>
            </a:r>
            <a:endParaRPr lang="en-US" dirty="0">
              <a:solidFill>
                <a:srgbClr val="7030A0"/>
              </a:solidFill>
            </a:endParaRPr>
          </a:p>
        </p:txBody>
      </p:sp>
      <p:sp>
        <p:nvSpPr>
          <p:cNvPr id="19" name="Flowchart: Connector 18">
            <a:extLst>
              <a:ext uri="{FF2B5EF4-FFF2-40B4-BE49-F238E27FC236}">
                <a16:creationId xmlns:a16="http://schemas.microsoft.com/office/drawing/2014/main" id="{EAEC1B2C-2031-366E-2F96-21898AD60985}"/>
              </a:ext>
            </a:extLst>
          </p:cNvPr>
          <p:cNvSpPr/>
          <p:nvPr/>
        </p:nvSpPr>
        <p:spPr>
          <a:xfrm>
            <a:off x="3054350" y="6010735"/>
            <a:ext cx="1676399" cy="1506570"/>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Klaipėdos k. p .  </a:t>
            </a:r>
            <a:endParaRPr lang="en-US" dirty="0">
              <a:solidFill>
                <a:srgbClr val="7030A0"/>
              </a:solidFill>
            </a:endParaRPr>
          </a:p>
        </p:txBody>
      </p:sp>
      <p:sp>
        <p:nvSpPr>
          <p:cNvPr id="21" name="Isosceles Triangle 20">
            <a:extLst>
              <a:ext uri="{FF2B5EF4-FFF2-40B4-BE49-F238E27FC236}">
                <a16:creationId xmlns:a16="http://schemas.microsoft.com/office/drawing/2014/main" id="{38E8AB1E-E1B9-5895-2F38-8C06507C9789}"/>
              </a:ext>
            </a:extLst>
          </p:cNvPr>
          <p:cNvSpPr/>
          <p:nvPr/>
        </p:nvSpPr>
        <p:spPr>
          <a:xfrm>
            <a:off x="6254750" y="4807977"/>
            <a:ext cx="3341226" cy="1121778"/>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a:t>
            </a:r>
          </a:p>
          <a:p>
            <a:pPr algn="ctr"/>
            <a:r>
              <a:rPr lang="lt-LT" dirty="0">
                <a:solidFill>
                  <a:srgbClr val="7030A0"/>
                </a:solidFill>
              </a:rPr>
              <a:t>Radviliškio g.st. </a:t>
            </a:r>
            <a:endParaRPr lang="en-US" dirty="0">
              <a:solidFill>
                <a:srgbClr val="7030A0"/>
              </a:solidFill>
            </a:endParaRPr>
          </a:p>
        </p:txBody>
      </p:sp>
      <p:sp>
        <p:nvSpPr>
          <p:cNvPr id="22" name="Isosceles Triangle 21">
            <a:extLst>
              <a:ext uri="{FF2B5EF4-FFF2-40B4-BE49-F238E27FC236}">
                <a16:creationId xmlns:a16="http://schemas.microsoft.com/office/drawing/2014/main" id="{0843BB64-7EE5-CE13-A5C9-517B19302277}"/>
              </a:ext>
            </a:extLst>
          </p:cNvPr>
          <p:cNvSpPr/>
          <p:nvPr/>
        </p:nvSpPr>
        <p:spPr>
          <a:xfrm>
            <a:off x="5893609" y="5895596"/>
            <a:ext cx="2945004" cy="1343777"/>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a:t>
            </a:r>
          </a:p>
          <a:p>
            <a:pPr algn="ctr"/>
            <a:r>
              <a:rPr lang="lt-LT" dirty="0">
                <a:solidFill>
                  <a:srgbClr val="7030A0"/>
                </a:solidFill>
              </a:rPr>
              <a:t>A. Grigaliūno transportas </a:t>
            </a:r>
            <a:endParaRPr lang="en-US" dirty="0">
              <a:solidFill>
                <a:srgbClr val="7030A0"/>
              </a:solidFill>
            </a:endParaRPr>
          </a:p>
        </p:txBody>
      </p:sp>
      <p:sp>
        <p:nvSpPr>
          <p:cNvPr id="23" name="Isosceles Triangle 22">
            <a:extLst>
              <a:ext uri="{FF2B5EF4-FFF2-40B4-BE49-F238E27FC236}">
                <a16:creationId xmlns:a16="http://schemas.microsoft.com/office/drawing/2014/main" id="{92D0C306-C36B-2277-C325-4F49757F41C9}"/>
              </a:ext>
            </a:extLst>
          </p:cNvPr>
          <p:cNvSpPr/>
          <p:nvPr/>
        </p:nvSpPr>
        <p:spPr>
          <a:xfrm>
            <a:off x="4348105" y="4327241"/>
            <a:ext cx="2945004"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Bugenių g. st. </a:t>
            </a:r>
            <a:endParaRPr lang="en-US" dirty="0">
              <a:solidFill>
                <a:srgbClr val="7030A0"/>
              </a:solidFill>
            </a:endParaRPr>
          </a:p>
        </p:txBody>
      </p:sp>
      <p:sp>
        <p:nvSpPr>
          <p:cNvPr id="24" name="Isosceles Triangle 23">
            <a:extLst>
              <a:ext uri="{FF2B5EF4-FFF2-40B4-BE49-F238E27FC236}">
                <a16:creationId xmlns:a16="http://schemas.microsoft.com/office/drawing/2014/main" id="{733F1F93-5E8F-5303-1A18-035ED3C1860E}"/>
              </a:ext>
            </a:extLst>
          </p:cNvPr>
          <p:cNvSpPr/>
          <p:nvPr/>
        </p:nvSpPr>
        <p:spPr>
          <a:xfrm>
            <a:off x="4502150" y="6610118"/>
            <a:ext cx="3018040"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Plungės </a:t>
            </a:r>
            <a:r>
              <a:rPr lang="lt-LT" dirty="0" err="1">
                <a:solidFill>
                  <a:srgbClr val="7030A0"/>
                </a:solidFill>
              </a:rPr>
              <a:t>koop</a:t>
            </a:r>
            <a:r>
              <a:rPr lang="lt-LT" dirty="0">
                <a:solidFill>
                  <a:srgbClr val="7030A0"/>
                </a:solidFill>
              </a:rPr>
              <a:t>. prekyba </a:t>
            </a:r>
            <a:endParaRPr lang="en-US" dirty="0">
              <a:solidFill>
                <a:srgbClr val="7030A0"/>
              </a:solidFill>
            </a:endParaRPr>
          </a:p>
        </p:txBody>
      </p:sp>
      <p:sp>
        <p:nvSpPr>
          <p:cNvPr id="25" name="Rectangle: Rounded Corners 24">
            <a:extLst>
              <a:ext uri="{FF2B5EF4-FFF2-40B4-BE49-F238E27FC236}">
                <a16:creationId xmlns:a16="http://schemas.microsoft.com/office/drawing/2014/main" id="{1A316A8A-4577-D9E9-5EBC-CED15832E820}"/>
              </a:ext>
            </a:extLst>
          </p:cNvPr>
          <p:cNvSpPr/>
          <p:nvPr/>
        </p:nvSpPr>
        <p:spPr>
          <a:xfrm>
            <a:off x="1067505" y="1613898"/>
            <a:ext cx="2694274" cy="223475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Vilniaus krovinių postas</a:t>
            </a:r>
          </a:p>
          <a:p>
            <a:pPr algn="ctr"/>
            <a:r>
              <a:rPr lang="lt-LT" dirty="0">
                <a:solidFill>
                  <a:schemeClr val="tx1"/>
                </a:solidFill>
              </a:rPr>
              <a:t>S14+K10+Ž8+P16+U2</a:t>
            </a:r>
          </a:p>
          <a:p>
            <a:pPr algn="ctr"/>
            <a:r>
              <a:rPr lang="lt-LT" sz="2000" b="1" dirty="0">
                <a:solidFill>
                  <a:schemeClr val="tx1"/>
                </a:solidFill>
              </a:rPr>
              <a:t>∑ = 50 pareigūnų </a:t>
            </a:r>
          </a:p>
          <a:p>
            <a:pPr algn="ctr"/>
            <a:r>
              <a:rPr lang="lt-LT" sz="2000" b="1" dirty="0">
                <a:solidFill>
                  <a:schemeClr val="tx1"/>
                </a:solidFill>
              </a:rPr>
              <a:t>4 automobiliai </a:t>
            </a:r>
            <a:endParaRPr lang="en-US" sz="2000" b="1" dirty="0">
              <a:solidFill>
                <a:schemeClr val="tx1"/>
              </a:solidFill>
            </a:endParaRPr>
          </a:p>
        </p:txBody>
      </p:sp>
      <p:sp>
        <p:nvSpPr>
          <p:cNvPr id="27" name="Rectangle: Rounded Corners 26">
            <a:extLst>
              <a:ext uri="{FF2B5EF4-FFF2-40B4-BE49-F238E27FC236}">
                <a16:creationId xmlns:a16="http://schemas.microsoft.com/office/drawing/2014/main" id="{D43F6B6A-5CC2-F180-34D7-79FD1D41F3F9}"/>
              </a:ext>
            </a:extLst>
          </p:cNvPr>
          <p:cNvSpPr/>
          <p:nvPr/>
        </p:nvSpPr>
        <p:spPr>
          <a:xfrm>
            <a:off x="2764712" y="5351597"/>
            <a:ext cx="2694274" cy="223475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Šiaulių krovinių postas</a:t>
            </a:r>
          </a:p>
          <a:p>
            <a:pPr algn="ctr"/>
            <a:r>
              <a:rPr lang="lt-LT" sz="2000" b="1" dirty="0">
                <a:solidFill>
                  <a:schemeClr val="tx1"/>
                </a:solidFill>
              </a:rPr>
              <a:t>Š21</a:t>
            </a:r>
          </a:p>
          <a:p>
            <a:pPr algn="ctr"/>
            <a:r>
              <a:rPr lang="lt-LT" sz="2000" b="1" dirty="0">
                <a:solidFill>
                  <a:schemeClr val="tx1"/>
                </a:solidFill>
              </a:rPr>
              <a:t>∑ = 21 pareigūnas</a:t>
            </a:r>
          </a:p>
          <a:p>
            <a:pPr algn="ctr"/>
            <a:r>
              <a:rPr lang="lt-LT" sz="2000" b="1" dirty="0">
                <a:solidFill>
                  <a:schemeClr val="tx1"/>
                </a:solidFill>
              </a:rPr>
              <a:t>2 automobiliai</a:t>
            </a:r>
            <a:endParaRPr lang="en-US" sz="2000" b="1" dirty="0">
              <a:solidFill>
                <a:schemeClr val="tx1"/>
              </a:solidFill>
            </a:endParaRPr>
          </a:p>
        </p:txBody>
      </p:sp>
      <p:sp>
        <p:nvSpPr>
          <p:cNvPr id="29" name="Rectangle: Rounded Corners 28">
            <a:extLst>
              <a:ext uri="{FF2B5EF4-FFF2-40B4-BE49-F238E27FC236}">
                <a16:creationId xmlns:a16="http://schemas.microsoft.com/office/drawing/2014/main" id="{27ABE7C9-3469-CE29-A25E-682D5275B4F1}"/>
              </a:ext>
            </a:extLst>
          </p:cNvPr>
          <p:cNvSpPr/>
          <p:nvPr/>
        </p:nvSpPr>
        <p:spPr>
          <a:xfrm>
            <a:off x="7164427" y="1828564"/>
            <a:ext cx="2694274" cy="202078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Kauno krovinių postas </a:t>
            </a:r>
          </a:p>
          <a:p>
            <a:pPr algn="ctr"/>
            <a:r>
              <a:rPr lang="lt-LT" sz="2000" b="1" dirty="0">
                <a:solidFill>
                  <a:schemeClr val="tx1"/>
                </a:solidFill>
              </a:rPr>
              <a:t>T27+M11+6</a:t>
            </a:r>
          </a:p>
          <a:p>
            <a:pPr algn="ctr"/>
            <a:r>
              <a:rPr lang="lt-LT" sz="2000" b="1" dirty="0">
                <a:solidFill>
                  <a:schemeClr val="tx1"/>
                </a:solidFill>
              </a:rPr>
              <a:t>∑ = 44 pareigūnai</a:t>
            </a:r>
          </a:p>
          <a:p>
            <a:pPr algn="ctr"/>
            <a:r>
              <a:rPr lang="lt-LT" sz="2000" b="1" dirty="0">
                <a:solidFill>
                  <a:schemeClr val="tx1"/>
                </a:solidFill>
              </a:rPr>
              <a:t>5 automobiliai</a:t>
            </a:r>
            <a:endParaRPr lang="en-US" sz="2000" b="1" dirty="0">
              <a:solidFill>
                <a:schemeClr val="tx1"/>
              </a:solidFill>
            </a:endParaRPr>
          </a:p>
        </p:txBody>
      </p:sp>
      <p:sp>
        <p:nvSpPr>
          <p:cNvPr id="30" name="Isosceles Triangle 29">
            <a:extLst>
              <a:ext uri="{FF2B5EF4-FFF2-40B4-BE49-F238E27FC236}">
                <a16:creationId xmlns:a16="http://schemas.microsoft.com/office/drawing/2014/main" id="{9F8F926D-505F-268F-D978-A00F7C4742FD}"/>
              </a:ext>
            </a:extLst>
          </p:cNvPr>
          <p:cNvSpPr/>
          <p:nvPr/>
        </p:nvSpPr>
        <p:spPr>
          <a:xfrm>
            <a:off x="1249413" y="627858"/>
            <a:ext cx="2339222"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Savanoriai</a:t>
            </a:r>
            <a:endParaRPr lang="en-US" dirty="0">
              <a:solidFill>
                <a:srgbClr val="7030A0"/>
              </a:solidFill>
            </a:endParaRPr>
          </a:p>
        </p:txBody>
      </p:sp>
      <p:sp>
        <p:nvSpPr>
          <p:cNvPr id="31" name="Isosceles Triangle 30">
            <a:extLst>
              <a:ext uri="{FF2B5EF4-FFF2-40B4-BE49-F238E27FC236}">
                <a16:creationId xmlns:a16="http://schemas.microsoft.com/office/drawing/2014/main" id="{50F5B95C-370E-6523-3466-735F7608F0A5}"/>
              </a:ext>
            </a:extLst>
          </p:cNvPr>
          <p:cNvSpPr/>
          <p:nvPr/>
        </p:nvSpPr>
        <p:spPr>
          <a:xfrm>
            <a:off x="2050" y="986216"/>
            <a:ext cx="2052962"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Paneriai</a:t>
            </a:r>
            <a:endParaRPr lang="en-US" dirty="0">
              <a:solidFill>
                <a:srgbClr val="7030A0"/>
              </a:solidFill>
            </a:endParaRPr>
          </a:p>
        </p:txBody>
      </p:sp>
      <p:sp>
        <p:nvSpPr>
          <p:cNvPr id="32" name="Isosceles Triangle 31">
            <a:extLst>
              <a:ext uri="{FF2B5EF4-FFF2-40B4-BE49-F238E27FC236}">
                <a16:creationId xmlns:a16="http://schemas.microsoft.com/office/drawing/2014/main" id="{1E0F16A6-4CCD-0DBF-E9CE-80023898D2CE}"/>
              </a:ext>
            </a:extLst>
          </p:cNvPr>
          <p:cNvSpPr/>
          <p:nvPr/>
        </p:nvSpPr>
        <p:spPr>
          <a:xfrm>
            <a:off x="2764712" y="3562734"/>
            <a:ext cx="2152688"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Žirmūnai</a:t>
            </a:r>
            <a:endParaRPr lang="en-US" dirty="0">
              <a:solidFill>
                <a:srgbClr val="7030A0"/>
              </a:solidFill>
            </a:endParaRPr>
          </a:p>
        </p:txBody>
      </p:sp>
      <p:sp>
        <p:nvSpPr>
          <p:cNvPr id="33" name="Isosceles Triangle 32">
            <a:extLst>
              <a:ext uri="{FF2B5EF4-FFF2-40B4-BE49-F238E27FC236}">
                <a16:creationId xmlns:a16="http://schemas.microsoft.com/office/drawing/2014/main" id="{71D8CD63-4109-DAF8-F0AB-02297D3537B8}"/>
              </a:ext>
            </a:extLst>
          </p:cNvPr>
          <p:cNvSpPr/>
          <p:nvPr/>
        </p:nvSpPr>
        <p:spPr>
          <a:xfrm>
            <a:off x="640402" y="3454256"/>
            <a:ext cx="2018808"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Kirtimai</a:t>
            </a:r>
            <a:endParaRPr lang="en-US" dirty="0">
              <a:solidFill>
                <a:srgbClr val="7030A0"/>
              </a:solidFill>
            </a:endParaRPr>
          </a:p>
        </p:txBody>
      </p:sp>
      <p:sp>
        <p:nvSpPr>
          <p:cNvPr id="34" name="Isosceles Triangle 33">
            <a:extLst>
              <a:ext uri="{FF2B5EF4-FFF2-40B4-BE49-F238E27FC236}">
                <a16:creationId xmlns:a16="http://schemas.microsoft.com/office/drawing/2014/main" id="{E495E3C8-4D03-27F6-B1B6-3BC985546772}"/>
              </a:ext>
            </a:extLst>
          </p:cNvPr>
          <p:cNvSpPr/>
          <p:nvPr/>
        </p:nvSpPr>
        <p:spPr>
          <a:xfrm>
            <a:off x="3531437" y="1350044"/>
            <a:ext cx="2336226" cy="1024356"/>
          </a:xfrm>
          <a:prstGeom prst="triangle">
            <a:avLst/>
          </a:prstGeom>
          <a:solidFill>
            <a:srgbClr val="D9DDD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Utena ???</a:t>
            </a:r>
            <a:endParaRPr lang="en-US" dirty="0">
              <a:solidFill>
                <a:srgbClr val="7030A0"/>
              </a:solidFill>
            </a:endParaRPr>
          </a:p>
        </p:txBody>
      </p:sp>
      <p:sp>
        <p:nvSpPr>
          <p:cNvPr id="35" name="Isosceles Triangle 34">
            <a:extLst>
              <a:ext uri="{FF2B5EF4-FFF2-40B4-BE49-F238E27FC236}">
                <a16:creationId xmlns:a16="http://schemas.microsoft.com/office/drawing/2014/main" id="{B84C0385-52A1-FCE2-D3DE-A6E878E12ABB}"/>
              </a:ext>
            </a:extLst>
          </p:cNvPr>
          <p:cNvSpPr/>
          <p:nvPr/>
        </p:nvSpPr>
        <p:spPr>
          <a:xfrm>
            <a:off x="6972470" y="239392"/>
            <a:ext cx="3020674" cy="1195023"/>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Marijampolė</a:t>
            </a:r>
            <a:endParaRPr lang="en-US" dirty="0">
              <a:solidFill>
                <a:srgbClr val="7030A0"/>
              </a:solidFill>
            </a:endParaRPr>
          </a:p>
        </p:txBody>
      </p:sp>
      <p:sp>
        <p:nvSpPr>
          <p:cNvPr id="36" name="Isosceles Triangle 35">
            <a:extLst>
              <a:ext uri="{FF2B5EF4-FFF2-40B4-BE49-F238E27FC236}">
                <a16:creationId xmlns:a16="http://schemas.microsoft.com/office/drawing/2014/main" id="{6C6037D4-9CD6-541A-C14C-B0944D8EB3CF}"/>
              </a:ext>
            </a:extLst>
          </p:cNvPr>
          <p:cNvSpPr/>
          <p:nvPr/>
        </p:nvSpPr>
        <p:spPr>
          <a:xfrm>
            <a:off x="8576006" y="2679374"/>
            <a:ext cx="2571727" cy="10243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rgbClr val="7030A0"/>
                </a:solidFill>
              </a:rPr>
              <a:t>MTV Panevėžys</a:t>
            </a:r>
            <a:endParaRPr lang="en-US" dirty="0">
              <a:solidFill>
                <a:srgbClr val="7030A0"/>
              </a:solidFill>
            </a:endParaRPr>
          </a:p>
        </p:txBody>
      </p:sp>
      <p:sp>
        <p:nvSpPr>
          <p:cNvPr id="6" name="Speech Bubble: Oval 5">
            <a:extLst>
              <a:ext uri="{FF2B5EF4-FFF2-40B4-BE49-F238E27FC236}">
                <a16:creationId xmlns:a16="http://schemas.microsoft.com/office/drawing/2014/main" id="{6484B5FB-2D1C-A093-BB9D-D030FC102D27}"/>
              </a:ext>
            </a:extLst>
          </p:cNvPr>
          <p:cNvSpPr/>
          <p:nvPr/>
        </p:nvSpPr>
        <p:spPr>
          <a:xfrm>
            <a:off x="2804634" y="4336172"/>
            <a:ext cx="2227646" cy="910056"/>
          </a:xfrm>
          <a:prstGeom prst="wedgeEllipseCallout">
            <a:avLst>
              <a:gd name="adj1" fmla="val -81462"/>
              <a:gd name="adj2" fmla="val -13666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2000" b="1" dirty="0">
                <a:solidFill>
                  <a:schemeClr val="tx1"/>
                </a:solidFill>
              </a:rPr>
              <a:t>201</a:t>
            </a:r>
            <a:r>
              <a:rPr lang="lt-LT" dirty="0">
                <a:solidFill>
                  <a:schemeClr val="tx1"/>
                </a:solidFill>
              </a:rPr>
              <a:t> kitos pateikimo vietos</a:t>
            </a:r>
            <a:endParaRPr lang="en-US" dirty="0">
              <a:solidFill>
                <a:schemeClr val="tx1"/>
              </a:solidFill>
            </a:endParaRPr>
          </a:p>
        </p:txBody>
      </p:sp>
      <p:sp>
        <p:nvSpPr>
          <p:cNvPr id="7" name="Speech Bubble: Oval 6">
            <a:extLst>
              <a:ext uri="{FF2B5EF4-FFF2-40B4-BE49-F238E27FC236}">
                <a16:creationId xmlns:a16="http://schemas.microsoft.com/office/drawing/2014/main" id="{DD5A7706-4A71-F8F9-F81D-2CF12343D091}"/>
              </a:ext>
            </a:extLst>
          </p:cNvPr>
          <p:cNvSpPr/>
          <p:nvPr/>
        </p:nvSpPr>
        <p:spPr>
          <a:xfrm>
            <a:off x="8838613" y="5383306"/>
            <a:ext cx="2026085" cy="968858"/>
          </a:xfrm>
          <a:prstGeom prst="wedgeEllipseCallout">
            <a:avLst>
              <a:gd name="adj1" fmla="val -95375"/>
              <a:gd name="adj2" fmla="val -22820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2000" b="1" dirty="0">
                <a:solidFill>
                  <a:schemeClr val="tx1"/>
                </a:solidFill>
              </a:rPr>
              <a:t>238</a:t>
            </a:r>
            <a:r>
              <a:rPr lang="lt-LT" dirty="0">
                <a:solidFill>
                  <a:schemeClr val="tx1"/>
                </a:solidFill>
              </a:rPr>
              <a:t> kitos pateikimo vietos</a:t>
            </a:r>
            <a:endParaRPr lang="en-US" dirty="0">
              <a:solidFill>
                <a:schemeClr val="tx1"/>
              </a:solidFill>
            </a:endParaRPr>
          </a:p>
        </p:txBody>
      </p:sp>
      <p:sp>
        <p:nvSpPr>
          <p:cNvPr id="8" name="Speech Bubble: Oval 7">
            <a:extLst>
              <a:ext uri="{FF2B5EF4-FFF2-40B4-BE49-F238E27FC236}">
                <a16:creationId xmlns:a16="http://schemas.microsoft.com/office/drawing/2014/main" id="{0A339F23-8192-A710-316E-A61346C296D5}"/>
              </a:ext>
            </a:extLst>
          </p:cNvPr>
          <p:cNvSpPr/>
          <p:nvPr/>
        </p:nvSpPr>
        <p:spPr>
          <a:xfrm>
            <a:off x="8960083" y="6612900"/>
            <a:ext cx="1836419" cy="1090145"/>
          </a:xfrm>
          <a:prstGeom prst="wedgeEllipseCallout">
            <a:avLst>
              <a:gd name="adj1" fmla="val -257999"/>
              <a:gd name="adj2" fmla="val -147693"/>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2000" b="1" dirty="0">
                <a:solidFill>
                  <a:schemeClr val="tx1"/>
                </a:solidFill>
              </a:rPr>
              <a:t>99</a:t>
            </a:r>
            <a:r>
              <a:rPr lang="lt-LT" dirty="0">
                <a:solidFill>
                  <a:schemeClr val="tx1"/>
                </a:solidFill>
              </a:rPr>
              <a:t> kitos pateikimo vietos</a:t>
            </a:r>
            <a:endParaRPr lang="en-US" dirty="0">
              <a:solidFill>
                <a:schemeClr val="tx1"/>
              </a:solidFill>
            </a:endParaRPr>
          </a:p>
        </p:txBody>
      </p:sp>
    </p:spTree>
    <p:extLst>
      <p:ext uri="{BB962C8B-B14F-4D97-AF65-F5344CB8AC3E}">
        <p14:creationId xmlns:p14="http://schemas.microsoft.com/office/powerpoint/2010/main" val="340322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5.74443E-7 1.6804E-6 L 0.22465 0.01833 " pathEditMode="relative" rAng="0" ptsTypes="AA">
                                      <p:cBhvr>
                                        <p:cTn id="11" dur="2000" fill="hold"/>
                                        <p:tgtEl>
                                          <p:spTgt spid="30"/>
                                        </p:tgtEl>
                                        <p:attrNameLst>
                                          <p:attrName>ppt_x</p:attrName>
                                          <p:attrName>ppt_y</p:attrName>
                                        </p:attrNameLst>
                                      </p:cBhvr>
                                      <p:rCtr x="11225" y="906"/>
                                    </p:animMotion>
                                  </p:childTnLst>
                                </p:cTn>
                              </p:par>
                              <p:par>
                                <p:cTn id="12" presetID="42" presetClass="path" presetSubtype="0" accel="50000" decel="50000" fill="hold" grpId="0" nodeType="withEffect">
                                  <p:stCondLst>
                                    <p:cond delay="0"/>
                                  </p:stCondLst>
                                  <p:childTnLst>
                                    <p:animMotion origin="layout" path="M -7.15123E-7 -4.38221E-6 L 0.06624 -0.08772 " pathEditMode="relative" rAng="0" ptsTypes="AA">
                                      <p:cBhvr>
                                        <p:cTn id="13" dur="2000" fill="hold"/>
                                        <p:tgtEl>
                                          <p:spTgt spid="32"/>
                                        </p:tgtEl>
                                        <p:attrNameLst>
                                          <p:attrName>ppt_x</p:attrName>
                                          <p:attrName>ppt_y</p:attrName>
                                        </p:attrNameLst>
                                      </p:cBhvr>
                                      <p:rCtr x="3312" y="-4386"/>
                                    </p:animMotion>
                                  </p:childTnLst>
                                </p:cTn>
                              </p:par>
                              <p:par>
                                <p:cTn id="14" presetID="42" presetClass="path" presetSubtype="0" accel="50000" decel="50000" fill="hold" grpId="0" nodeType="withEffect">
                                  <p:stCondLst>
                                    <p:cond delay="0"/>
                                  </p:stCondLst>
                                  <p:childTnLst>
                                    <p:animMotion origin="layout" path="M 3.25909E-6 4.84349E-6 L -0.01803 0.04695 " pathEditMode="relative" rAng="0" ptsTypes="AA">
                                      <p:cBhvr>
                                        <p:cTn id="15" dur="2000" fill="hold"/>
                                        <p:tgtEl>
                                          <p:spTgt spid="33"/>
                                        </p:tgtEl>
                                        <p:attrNameLst>
                                          <p:attrName>ppt_x</p:attrName>
                                          <p:attrName>ppt_y</p:attrName>
                                        </p:attrNameLst>
                                      </p:cBhvr>
                                      <p:rCtr x="-909" y="2348"/>
                                    </p:animMotion>
                                  </p:childTnLst>
                                </p:cTn>
                              </p:par>
                              <p:par>
                                <p:cTn id="16" presetID="42" presetClass="path" presetSubtype="0" accel="50000" decel="50000" fill="hold" grpId="0" nodeType="withEffect">
                                  <p:stCondLst>
                                    <p:cond delay="0"/>
                                  </p:stCondLst>
                                  <p:childTnLst>
                                    <p:animMotion origin="layout" path="M -2.42673E-6 1.31796E-6 L -0.00073 -0.06713 " pathEditMode="relative" rAng="0" ptsTypes="AA">
                                      <p:cBhvr>
                                        <p:cTn id="17" dur="2000" fill="hold"/>
                                        <p:tgtEl>
                                          <p:spTgt spid="31"/>
                                        </p:tgtEl>
                                        <p:attrNameLst>
                                          <p:attrName>ppt_x</p:attrName>
                                          <p:attrName>ppt_y</p:attrName>
                                        </p:attrNameLst>
                                      </p:cBhvr>
                                      <p:rCtr x="-44" y="-3357"/>
                                    </p:animMotion>
                                  </p:childTnLst>
                                </p:cTn>
                              </p:par>
                              <p:par>
                                <p:cTn id="18" presetID="14" presetClass="entr" presetSubtype="10" fill="hold" nodeType="withEffect">
                                  <p:stCondLst>
                                    <p:cond delay="0"/>
                                  </p:stCondLst>
                                  <p:childTnLst>
                                    <p:set>
                                      <p:cBhvr>
                                        <p:cTn id="19"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20" dur="500"/>
                                        <p:tgtEl>
                                          <p:spTgt spid="25">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5">
                                            <p:txEl>
                                              <p:pRg st="2" end="2"/>
                                            </p:txEl>
                                          </p:spTgt>
                                        </p:tgtEl>
                                        <p:attrNameLst>
                                          <p:attrName>style.visibility</p:attrName>
                                        </p:attrNameLst>
                                      </p:cBhvr>
                                      <p:to>
                                        <p:strVal val="visible"/>
                                      </p:to>
                                    </p:set>
                                    <p:animEffect transition="in" filter="randombar(horizontal)">
                                      <p:cBhvr>
                                        <p:cTn id="23" dur="500"/>
                                        <p:tgtEl>
                                          <p:spTgt spid="25">
                                            <p:txEl>
                                              <p:pRg st="2" end="2"/>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25">
                                            <p:txEl>
                                              <p:pRg st="3" end="3"/>
                                            </p:txEl>
                                          </p:spTgt>
                                        </p:tgtEl>
                                        <p:attrNameLst>
                                          <p:attrName>style.visibility</p:attrName>
                                        </p:attrNameLst>
                                      </p:cBhvr>
                                      <p:to>
                                        <p:strVal val="visible"/>
                                      </p:to>
                                    </p:set>
                                    <p:animEffect transition="in" filter="randombar(horizontal)">
                                      <p:cBhvr>
                                        <p:cTn id="26" dur="500"/>
                                        <p:tgtEl>
                                          <p:spTgt spid="2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1.86401E-6 4.46458E-6 L 0.11225 0.11388 " pathEditMode="relative" rAng="0" ptsTypes="AA">
                                      <p:cBhvr>
                                        <p:cTn id="35" dur="2000" fill="hold"/>
                                        <p:tgtEl>
                                          <p:spTgt spid="35"/>
                                        </p:tgtEl>
                                        <p:attrNameLst>
                                          <p:attrName>ppt_x</p:attrName>
                                          <p:attrName>ppt_y</p:attrName>
                                        </p:attrNameLst>
                                      </p:cBhvr>
                                      <p:rCtr x="5613" y="5684"/>
                                    </p:animMotion>
                                  </p:childTnLst>
                                </p:cTn>
                              </p:par>
                              <p:par>
                                <p:cTn id="36" presetID="42" presetClass="path" presetSubtype="0" accel="50000" decel="50000" fill="hold" grpId="0" nodeType="withEffect">
                                  <p:stCondLst>
                                    <p:cond delay="0"/>
                                  </p:stCondLst>
                                  <p:childTnLst>
                                    <p:animMotion origin="layout" path="M 8.20633E-8 4.85997E-6 L 0.04015 -0.03996 " pathEditMode="relative" rAng="0" ptsTypes="AA">
                                      <p:cBhvr>
                                        <p:cTn id="37" dur="2000" fill="hold"/>
                                        <p:tgtEl>
                                          <p:spTgt spid="12"/>
                                        </p:tgtEl>
                                        <p:attrNameLst>
                                          <p:attrName>ppt_x</p:attrName>
                                          <p:attrName>ppt_y</p:attrName>
                                        </p:attrNameLst>
                                      </p:cBhvr>
                                      <p:rCtr x="2008" y="-1998"/>
                                    </p:animMotion>
                                  </p:childTnLst>
                                </p:cTn>
                              </p:par>
                              <p:par>
                                <p:cTn id="38" presetID="42" presetClass="path" presetSubtype="0" accel="50000" decel="50000" fill="hold" grpId="0" nodeType="withEffect">
                                  <p:stCondLst>
                                    <p:cond delay="0"/>
                                  </p:stCondLst>
                                  <p:childTnLst>
                                    <p:animMotion origin="layout" path="M 8.20633E-8 -3.88797E-6 L -0.05085 -0.02059 " pathEditMode="relative" rAng="0" ptsTypes="AA">
                                      <p:cBhvr>
                                        <p:cTn id="39" dur="2000" fill="hold"/>
                                        <p:tgtEl>
                                          <p:spTgt spid="14"/>
                                        </p:tgtEl>
                                        <p:attrNameLst>
                                          <p:attrName>ppt_x</p:attrName>
                                          <p:attrName>ppt_y</p:attrName>
                                        </p:attrNameLst>
                                      </p:cBhvr>
                                      <p:rCtr x="-2550" y="-1030"/>
                                    </p:animMotion>
                                  </p:childTnLst>
                                </p:cTn>
                              </p:par>
                              <p:par>
                                <p:cTn id="40" presetID="42" presetClass="path" presetSubtype="0" accel="50000" decel="50000" fill="hold" grpId="0" nodeType="withEffect">
                                  <p:stCondLst>
                                    <p:cond delay="0"/>
                                  </p:stCondLst>
                                  <p:childTnLst>
                                    <p:animMotion origin="layout" path="M -3.10668E-6 -1.38386E-6 L -0.03634 0.01236 " pathEditMode="relative" rAng="0" ptsTypes="AA">
                                      <p:cBhvr>
                                        <p:cTn id="41" dur="2000" fill="hold"/>
                                        <p:tgtEl>
                                          <p:spTgt spid="13"/>
                                        </p:tgtEl>
                                        <p:attrNameLst>
                                          <p:attrName>ppt_x</p:attrName>
                                          <p:attrName>ppt_y</p:attrName>
                                        </p:attrNameLst>
                                      </p:cBhvr>
                                      <p:rCtr x="-1817" y="618"/>
                                    </p:animMotion>
                                  </p:childTnLst>
                                </p:cTn>
                              </p:par>
                              <p:par>
                                <p:cTn id="42" presetID="42" presetClass="path" presetSubtype="0" accel="50000" decel="50000" fill="hold" grpId="0" nodeType="withEffect">
                                  <p:stCondLst>
                                    <p:cond delay="0"/>
                                  </p:stCondLst>
                                  <p:childTnLst>
                                    <p:animMotion origin="layout" path="M -7.62016E-7 1.6804E-6 L 0.05642 0.05807 " pathEditMode="relative" rAng="0" ptsTypes="AA">
                                      <p:cBhvr>
                                        <p:cTn id="43" dur="2000" fill="hold"/>
                                        <p:tgtEl>
                                          <p:spTgt spid="15"/>
                                        </p:tgtEl>
                                        <p:attrNameLst>
                                          <p:attrName>ppt_x</p:attrName>
                                          <p:attrName>ppt_y</p:attrName>
                                        </p:attrNameLst>
                                      </p:cBhvr>
                                      <p:rCtr x="2814" y="2904"/>
                                    </p:animMotion>
                                  </p:childTnLst>
                                </p:cTn>
                              </p:par>
                              <p:par>
                                <p:cTn id="44" presetID="42" presetClass="path" presetSubtype="0" accel="50000" decel="50000" fill="hold" grpId="0" nodeType="withEffect">
                                  <p:stCondLst>
                                    <p:cond delay="0"/>
                                  </p:stCondLst>
                                  <p:childTnLst>
                                    <p:animMotion origin="layout" path="M 3.47011E-6 -9.2257E-7 L -0.12734 -0.30539 " pathEditMode="relative" rAng="0" ptsTypes="AA">
                                      <p:cBhvr>
                                        <p:cTn id="45" dur="2000" fill="hold"/>
                                        <p:tgtEl>
                                          <p:spTgt spid="36"/>
                                        </p:tgtEl>
                                        <p:attrNameLst>
                                          <p:attrName>ppt_x</p:attrName>
                                          <p:attrName>ppt_y</p:attrName>
                                        </p:attrNameLst>
                                      </p:cBhvr>
                                      <p:rCtr x="-7737" y="-16186"/>
                                    </p:animMotion>
                                  </p:childTnLst>
                                </p:cTn>
                              </p:par>
                              <p:par>
                                <p:cTn id="46" presetID="14" presetClass="entr" presetSubtype="10" fill="hold" nodeType="withEffect">
                                  <p:stCondLst>
                                    <p:cond delay="0"/>
                                  </p:stCondLst>
                                  <p:childTnLst>
                                    <p:set>
                                      <p:cBhvr>
                                        <p:cTn id="47"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48" dur="500"/>
                                        <p:tgtEl>
                                          <p:spTgt spid="29">
                                            <p:txEl>
                                              <p:pRg st="1" end="1"/>
                                            </p:txEl>
                                          </p:spTgt>
                                        </p:tgtEl>
                                      </p:cBhvr>
                                    </p:animEffect>
                                  </p:childTnLst>
                                </p:cTn>
                              </p:par>
                              <p:par>
                                <p:cTn id="49" presetID="14" presetClass="entr" presetSubtype="10" fill="hold" nodeType="withEffect">
                                  <p:stCondLst>
                                    <p:cond delay="0"/>
                                  </p:stCondLst>
                                  <p:childTnLst>
                                    <p:set>
                                      <p:cBhvr>
                                        <p:cTn id="50"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51" dur="500"/>
                                        <p:tgtEl>
                                          <p:spTgt spid="29">
                                            <p:txEl>
                                              <p:pRg st="2" end="2"/>
                                            </p:txEl>
                                          </p:spTgt>
                                        </p:tgtEl>
                                      </p:cBhvr>
                                    </p:animEffect>
                                  </p:childTnLst>
                                </p:cTn>
                              </p:par>
                              <p:par>
                                <p:cTn id="52" presetID="14" presetClass="entr" presetSubtype="10" fill="hold" nodeType="withEffect">
                                  <p:stCondLst>
                                    <p:cond delay="0"/>
                                  </p:stCondLst>
                                  <p:childTnLst>
                                    <p:set>
                                      <p:cBhvr>
                                        <p:cTn id="53" dur="1" fill="hold">
                                          <p:stCondLst>
                                            <p:cond delay="0"/>
                                          </p:stCondLst>
                                        </p:cTn>
                                        <p:tgtEl>
                                          <p:spTgt spid="29">
                                            <p:txEl>
                                              <p:pRg st="3" end="3"/>
                                            </p:txEl>
                                          </p:spTgt>
                                        </p:tgtEl>
                                        <p:attrNameLst>
                                          <p:attrName>style.visibility</p:attrName>
                                        </p:attrNameLst>
                                      </p:cBhvr>
                                      <p:to>
                                        <p:strVal val="visible"/>
                                      </p:to>
                                    </p:set>
                                    <p:animEffect transition="in" filter="randombar(horizontal)">
                                      <p:cBhvr>
                                        <p:cTn id="54" dur="500"/>
                                        <p:tgtEl>
                                          <p:spTgt spid="29">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0" nodeType="clickEffect">
                                  <p:stCondLst>
                                    <p:cond delay="0"/>
                                  </p:stCondLst>
                                  <p:childTnLst>
                                    <p:animMotion origin="layout" path="M -1.57093E-6 2.89951E-6 L -0.38189 0.08216 " pathEditMode="relative" rAng="0" ptsTypes="AA">
                                      <p:cBhvr>
                                        <p:cTn id="63" dur="2000" fill="hold"/>
                                        <p:tgtEl>
                                          <p:spTgt spid="23"/>
                                        </p:tgtEl>
                                        <p:attrNameLst>
                                          <p:attrName>ppt_x</p:attrName>
                                          <p:attrName>ppt_y</p:attrName>
                                        </p:attrNameLst>
                                      </p:cBhvr>
                                      <p:rCtr x="-19094" y="4098"/>
                                    </p:animMotion>
                                  </p:childTnLst>
                                </p:cTn>
                              </p:par>
                              <p:par>
                                <p:cTn id="64" presetID="42" presetClass="path" presetSubtype="0" accel="50000" decel="50000" fill="hold" grpId="0" nodeType="withEffect">
                                  <p:stCondLst>
                                    <p:cond delay="0"/>
                                  </p:stCondLst>
                                  <p:childTnLst>
                                    <p:animMotion origin="layout" path="M 3.43494E-6 4.39868E-6 L -0.40475 -0.07826 " pathEditMode="relative" rAng="0" ptsTypes="AA">
                                      <p:cBhvr>
                                        <p:cTn id="65" dur="2000" fill="hold"/>
                                        <p:tgtEl>
                                          <p:spTgt spid="24"/>
                                        </p:tgtEl>
                                        <p:attrNameLst>
                                          <p:attrName>ppt_x</p:attrName>
                                          <p:attrName>ppt_y</p:attrName>
                                        </p:attrNameLst>
                                      </p:cBhvr>
                                      <p:rCtr x="-20237" y="-3913"/>
                                    </p:animMotion>
                                  </p:childTnLst>
                                </p:cTn>
                              </p:par>
                              <p:par>
                                <p:cTn id="66" presetID="42" presetClass="path" presetSubtype="0" accel="50000" decel="50000" fill="hold" grpId="0" nodeType="withEffect">
                                  <p:stCondLst>
                                    <p:cond delay="0"/>
                                  </p:stCondLst>
                                  <p:childTnLst>
                                    <p:animMotion origin="layout" path="M -3.10668E-6 4.25041E-6 L -0.03634 -0.00227 " pathEditMode="relative" rAng="0" ptsTypes="AA">
                                      <p:cBhvr>
                                        <p:cTn id="67" dur="2000" fill="hold"/>
                                        <p:tgtEl>
                                          <p:spTgt spid="22"/>
                                        </p:tgtEl>
                                        <p:attrNameLst>
                                          <p:attrName>ppt_x</p:attrName>
                                          <p:attrName>ppt_y</p:attrName>
                                        </p:attrNameLst>
                                      </p:cBhvr>
                                      <p:rCtr x="-1817" y="-124"/>
                                    </p:animMotion>
                                  </p:childTnLst>
                                </p:cTn>
                              </p:par>
                              <p:par>
                                <p:cTn id="68" presetID="42" presetClass="path" presetSubtype="0" accel="50000" decel="50000" fill="hold" grpId="0" nodeType="withEffect">
                                  <p:stCondLst>
                                    <p:cond delay="0"/>
                                  </p:stCondLst>
                                  <p:childTnLst>
                                    <p:animMotion origin="layout" path="M 4.24385E-6 2.00988E-6 L -0.08148 -0.01483 " pathEditMode="relative" rAng="0" ptsTypes="AA">
                                      <p:cBhvr>
                                        <p:cTn id="69" dur="2000" fill="hold"/>
                                        <p:tgtEl>
                                          <p:spTgt spid="21"/>
                                        </p:tgtEl>
                                        <p:attrNameLst>
                                          <p:attrName>ppt_x</p:attrName>
                                          <p:attrName>ppt_y</p:attrName>
                                        </p:attrNameLst>
                                      </p:cBhvr>
                                      <p:rCtr x="-4074" y="-741"/>
                                    </p:animMotion>
                                  </p:childTnLst>
                                </p:cTn>
                              </p:par>
                              <p:par>
                                <p:cTn id="70" presetID="14" presetClass="entr" presetSubtype="10" fill="hold" nodeType="withEffect">
                                  <p:stCondLst>
                                    <p:cond delay="0"/>
                                  </p:stCondLst>
                                  <p:childTnLst>
                                    <p:set>
                                      <p:cBhvr>
                                        <p:cTn id="71"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72" dur="500"/>
                                        <p:tgtEl>
                                          <p:spTgt spid="27">
                                            <p:txEl>
                                              <p:pRg st="1" end="1"/>
                                            </p:txEl>
                                          </p:spTgt>
                                        </p:tgtEl>
                                      </p:cBhvr>
                                    </p:animEffect>
                                  </p:childTnLst>
                                </p:cTn>
                              </p:par>
                              <p:par>
                                <p:cTn id="73" presetID="14" presetClass="entr" presetSubtype="10" fill="hold" nodeType="withEffect">
                                  <p:stCondLst>
                                    <p:cond delay="0"/>
                                  </p:stCondLst>
                                  <p:childTnLst>
                                    <p:set>
                                      <p:cBhvr>
                                        <p:cTn id="74" dur="1" fill="hold">
                                          <p:stCondLst>
                                            <p:cond delay="0"/>
                                          </p:stCondLst>
                                        </p:cTn>
                                        <p:tgtEl>
                                          <p:spTgt spid="27">
                                            <p:txEl>
                                              <p:pRg st="2" end="2"/>
                                            </p:txEl>
                                          </p:spTgt>
                                        </p:tgtEl>
                                        <p:attrNameLst>
                                          <p:attrName>style.visibility</p:attrName>
                                        </p:attrNameLst>
                                      </p:cBhvr>
                                      <p:to>
                                        <p:strVal val="visible"/>
                                      </p:to>
                                    </p:set>
                                    <p:animEffect transition="in" filter="randombar(horizontal)">
                                      <p:cBhvr>
                                        <p:cTn id="75" dur="500"/>
                                        <p:tgtEl>
                                          <p:spTgt spid="27">
                                            <p:txEl>
                                              <p:pRg st="2" end="2"/>
                                            </p:txEl>
                                          </p:spTgt>
                                        </p:tgtEl>
                                      </p:cBhvr>
                                    </p:animEffect>
                                  </p:childTnLst>
                                </p:cTn>
                              </p:par>
                              <p:par>
                                <p:cTn id="76" presetID="14" presetClass="entr" presetSubtype="10" fill="hold" nodeType="withEffect">
                                  <p:stCondLst>
                                    <p:cond delay="0"/>
                                  </p:stCondLst>
                                  <p:childTnLst>
                                    <p:set>
                                      <p:cBhvr>
                                        <p:cTn id="77" dur="1" fill="hold">
                                          <p:stCondLst>
                                            <p:cond delay="0"/>
                                          </p:stCondLst>
                                        </p:cTn>
                                        <p:tgtEl>
                                          <p:spTgt spid="27">
                                            <p:txEl>
                                              <p:pRg st="3" end="3"/>
                                            </p:txEl>
                                          </p:spTgt>
                                        </p:tgtEl>
                                        <p:attrNameLst>
                                          <p:attrName>style.visibility</p:attrName>
                                        </p:attrNameLst>
                                      </p:cBhvr>
                                      <p:to>
                                        <p:strVal val="visible"/>
                                      </p:to>
                                    </p:set>
                                    <p:animEffect transition="in" filter="randombar(horizontal)">
                                      <p:cBhvr>
                                        <p:cTn id="78" dur="500"/>
                                        <p:tgtEl>
                                          <p:spTgt spid="27">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1" grpId="0" animBg="1"/>
      <p:bldP spid="22" grpId="0" animBg="1"/>
      <p:bldP spid="23" grpId="0" animBg="1"/>
      <p:bldP spid="24" grpId="0" animBg="1"/>
      <p:bldP spid="30" grpId="0" animBg="1"/>
      <p:bldP spid="31" grpId="0" animBg="1"/>
      <p:bldP spid="32" grpId="0" animBg="1"/>
      <p:bldP spid="33" grpId="0" animBg="1"/>
      <p:bldP spid="34" grpId="0" animBg="1"/>
      <p:bldP spid="35" grpId="0" animBg="1"/>
      <p:bldP spid="36"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793C06D-C68A-B480-A979-8764C2FF06E2}"/>
              </a:ext>
            </a:extLst>
          </p:cNvPr>
          <p:cNvSpPr>
            <a:spLocks noGrp="1" noRot="1" noMove="1" noResize="1" noEditPoints="1" noAdjustHandles="1" noChangeArrowheads="1" noChangeShapeType="1"/>
          </p:cNvSpPr>
          <p:nvPr/>
        </p:nvSpPr>
        <p:spPr>
          <a:xfrm>
            <a:off x="0" y="-320675"/>
            <a:ext cx="10917973" cy="835025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EAEAEA"/>
          </a:solidFill>
        </p:spPr>
        <p:txBody>
          <a:bodyPr wrap="square" lIns="0" tIns="0" rIns="0" bIns="0" rtlCol="0"/>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pic>
        <p:nvPicPr>
          <p:cNvPr id="3" name="Picture 2">
            <a:extLst>
              <a:ext uri="{FF2B5EF4-FFF2-40B4-BE49-F238E27FC236}">
                <a16:creationId xmlns:a16="http://schemas.microsoft.com/office/drawing/2014/main" id="{9B5876DB-76E0-9708-FCF0-DC253F990158}"/>
              </a:ext>
            </a:extLst>
          </p:cNvPr>
          <p:cNvPicPr>
            <a:picLocks noChangeAspect="1"/>
          </p:cNvPicPr>
          <p:nvPr/>
        </p:nvPicPr>
        <p:blipFill>
          <a:blip r:embed="rId3"/>
          <a:stretch>
            <a:fillRect/>
          </a:stretch>
        </p:blipFill>
        <p:spPr>
          <a:xfrm flipV="1">
            <a:off x="0" y="-33451"/>
            <a:ext cx="10833100" cy="184226"/>
          </a:xfrm>
          <a:prstGeom prst="rect">
            <a:avLst/>
          </a:prstGeom>
        </p:spPr>
      </p:pic>
      <p:sp>
        <p:nvSpPr>
          <p:cNvPr id="5" name="TextBox 4">
            <a:extLst>
              <a:ext uri="{FF2B5EF4-FFF2-40B4-BE49-F238E27FC236}">
                <a16:creationId xmlns:a16="http://schemas.microsoft.com/office/drawing/2014/main" id="{6050CF80-1C55-6355-7A11-258CFB607E49}"/>
              </a:ext>
            </a:extLst>
          </p:cNvPr>
          <p:cNvSpPr txBox="1"/>
          <p:nvPr/>
        </p:nvSpPr>
        <p:spPr>
          <a:xfrm>
            <a:off x="3359150" y="806450"/>
            <a:ext cx="441642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noProof="0" dirty="0">
                <a:ln>
                  <a:noFill/>
                </a:ln>
                <a:solidFill>
                  <a:sysClr val="windowText" lastClr="000000"/>
                </a:solidFill>
                <a:effectLst/>
                <a:uLnTx/>
                <a:uFillTx/>
              </a:rPr>
              <a:t>Darbo valandos </a:t>
            </a:r>
          </a:p>
        </p:txBody>
      </p:sp>
      <p:pic>
        <p:nvPicPr>
          <p:cNvPr id="4" name="Picture 3">
            <a:extLst>
              <a:ext uri="{FF2B5EF4-FFF2-40B4-BE49-F238E27FC236}">
                <a16:creationId xmlns:a16="http://schemas.microsoft.com/office/drawing/2014/main" id="{AD81DB3F-EAB2-D145-2E03-0584300480EC}"/>
              </a:ext>
            </a:extLst>
          </p:cNvPr>
          <p:cNvPicPr>
            <a:picLocks noChangeAspect="1"/>
          </p:cNvPicPr>
          <p:nvPr/>
        </p:nvPicPr>
        <p:blipFill>
          <a:blip r:embed="rId3"/>
          <a:stretch>
            <a:fillRect/>
          </a:stretch>
        </p:blipFill>
        <p:spPr>
          <a:xfrm flipV="1">
            <a:off x="0" y="-28119"/>
            <a:ext cx="10833100" cy="184226"/>
          </a:xfrm>
          <a:prstGeom prst="rect">
            <a:avLst/>
          </a:prstGeom>
        </p:spPr>
      </p:pic>
      <p:sp>
        <p:nvSpPr>
          <p:cNvPr id="6" name="Rectangle: Rounded Corners 5">
            <a:extLst>
              <a:ext uri="{FF2B5EF4-FFF2-40B4-BE49-F238E27FC236}">
                <a16:creationId xmlns:a16="http://schemas.microsoft.com/office/drawing/2014/main" id="{31985AA2-0DB2-CAEE-5CFE-0E3006BB2358}"/>
              </a:ext>
            </a:extLst>
          </p:cNvPr>
          <p:cNvSpPr/>
          <p:nvPr/>
        </p:nvSpPr>
        <p:spPr>
          <a:xfrm>
            <a:off x="1067505" y="1613898"/>
            <a:ext cx="2694274" cy="223475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Vilniaus krovinių postas</a:t>
            </a:r>
          </a:p>
          <a:p>
            <a:pPr algn="ctr"/>
            <a:r>
              <a:rPr lang="lt-LT" dirty="0">
                <a:solidFill>
                  <a:schemeClr val="tx1"/>
                </a:solidFill>
              </a:rPr>
              <a:t>S14+K10+Ž8+P16+U2</a:t>
            </a:r>
          </a:p>
          <a:p>
            <a:pPr algn="ctr"/>
            <a:r>
              <a:rPr lang="lt-LT" sz="2000" b="1" dirty="0">
                <a:solidFill>
                  <a:schemeClr val="tx1"/>
                </a:solidFill>
              </a:rPr>
              <a:t>∑ = 50 pareigūnų </a:t>
            </a:r>
          </a:p>
          <a:p>
            <a:pPr algn="ctr"/>
            <a:r>
              <a:rPr lang="lt-LT" sz="2000" b="1" dirty="0">
                <a:solidFill>
                  <a:schemeClr val="tx1"/>
                </a:solidFill>
              </a:rPr>
              <a:t>4 automobiliai </a:t>
            </a:r>
            <a:endParaRPr lang="en-US" sz="2000" b="1" dirty="0">
              <a:solidFill>
                <a:schemeClr val="tx1"/>
              </a:solidFill>
            </a:endParaRPr>
          </a:p>
        </p:txBody>
      </p:sp>
      <p:sp>
        <p:nvSpPr>
          <p:cNvPr id="7" name="Rectangle: Rounded Corners 6">
            <a:extLst>
              <a:ext uri="{FF2B5EF4-FFF2-40B4-BE49-F238E27FC236}">
                <a16:creationId xmlns:a16="http://schemas.microsoft.com/office/drawing/2014/main" id="{943391A6-9EFE-D858-3FA7-297EAF0D0DA8}"/>
              </a:ext>
            </a:extLst>
          </p:cNvPr>
          <p:cNvSpPr/>
          <p:nvPr/>
        </p:nvSpPr>
        <p:spPr>
          <a:xfrm>
            <a:off x="7164427" y="1828564"/>
            <a:ext cx="2694274" cy="202078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Kauno krovinių postas </a:t>
            </a:r>
          </a:p>
          <a:p>
            <a:pPr algn="ctr"/>
            <a:r>
              <a:rPr lang="lt-LT" sz="2000" b="1" dirty="0">
                <a:solidFill>
                  <a:schemeClr val="tx1"/>
                </a:solidFill>
              </a:rPr>
              <a:t>T27+M11+6</a:t>
            </a:r>
          </a:p>
          <a:p>
            <a:pPr algn="ctr"/>
            <a:r>
              <a:rPr lang="lt-LT" sz="2000" b="1" dirty="0">
                <a:solidFill>
                  <a:schemeClr val="tx1"/>
                </a:solidFill>
              </a:rPr>
              <a:t>∑ = 44 pareigūnai</a:t>
            </a:r>
          </a:p>
          <a:p>
            <a:pPr algn="ctr"/>
            <a:r>
              <a:rPr lang="lt-LT" sz="2000" b="1" dirty="0">
                <a:solidFill>
                  <a:schemeClr val="tx1"/>
                </a:solidFill>
              </a:rPr>
              <a:t>5 automobiliai</a:t>
            </a:r>
            <a:endParaRPr lang="en-US" sz="2000" b="1" dirty="0">
              <a:solidFill>
                <a:schemeClr val="tx1"/>
              </a:solidFill>
            </a:endParaRPr>
          </a:p>
        </p:txBody>
      </p:sp>
      <p:sp>
        <p:nvSpPr>
          <p:cNvPr id="8" name="Rectangle: Rounded Corners 7">
            <a:extLst>
              <a:ext uri="{FF2B5EF4-FFF2-40B4-BE49-F238E27FC236}">
                <a16:creationId xmlns:a16="http://schemas.microsoft.com/office/drawing/2014/main" id="{7BD1B069-568D-33EF-507F-8647ECFFD142}"/>
              </a:ext>
            </a:extLst>
          </p:cNvPr>
          <p:cNvSpPr/>
          <p:nvPr/>
        </p:nvSpPr>
        <p:spPr>
          <a:xfrm>
            <a:off x="2764712" y="5351597"/>
            <a:ext cx="2694274" cy="223475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Šiaulių krovinių postas</a:t>
            </a:r>
          </a:p>
          <a:p>
            <a:pPr algn="ctr"/>
            <a:r>
              <a:rPr lang="lt-LT" sz="2000" b="1" dirty="0">
                <a:solidFill>
                  <a:schemeClr val="tx1"/>
                </a:solidFill>
              </a:rPr>
              <a:t>Š21</a:t>
            </a:r>
          </a:p>
          <a:p>
            <a:pPr algn="ctr"/>
            <a:r>
              <a:rPr lang="lt-LT" sz="2000" b="1" dirty="0">
                <a:solidFill>
                  <a:schemeClr val="tx1"/>
                </a:solidFill>
              </a:rPr>
              <a:t>∑ = 21 pareigūnas</a:t>
            </a:r>
          </a:p>
          <a:p>
            <a:pPr algn="ctr"/>
            <a:r>
              <a:rPr lang="lt-LT" sz="2000" b="1" dirty="0">
                <a:solidFill>
                  <a:schemeClr val="tx1"/>
                </a:solidFill>
              </a:rPr>
              <a:t>2 automobiliai</a:t>
            </a:r>
            <a:endParaRPr lang="en-US" sz="2000" b="1" dirty="0">
              <a:solidFill>
                <a:schemeClr val="tx1"/>
              </a:solidFill>
            </a:endParaRPr>
          </a:p>
        </p:txBody>
      </p:sp>
      <p:sp>
        <p:nvSpPr>
          <p:cNvPr id="9" name="Isosceles Triangle 8">
            <a:extLst>
              <a:ext uri="{FF2B5EF4-FFF2-40B4-BE49-F238E27FC236}">
                <a16:creationId xmlns:a16="http://schemas.microsoft.com/office/drawing/2014/main" id="{CF7AF55A-F666-98B7-3B07-67C83D285307}"/>
              </a:ext>
            </a:extLst>
          </p:cNvPr>
          <p:cNvSpPr/>
          <p:nvPr/>
        </p:nvSpPr>
        <p:spPr>
          <a:xfrm rot="11260790">
            <a:off x="3263852" y="2464689"/>
            <a:ext cx="3917701" cy="3028201"/>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lowchart: Connector 9">
            <a:extLst>
              <a:ext uri="{FF2B5EF4-FFF2-40B4-BE49-F238E27FC236}">
                <a16:creationId xmlns:a16="http://schemas.microsoft.com/office/drawing/2014/main" id="{BFA0A3F7-737C-61EC-BE65-87FF186D6794}"/>
              </a:ext>
            </a:extLst>
          </p:cNvPr>
          <p:cNvSpPr/>
          <p:nvPr/>
        </p:nvSpPr>
        <p:spPr>
          <a:xfrm>
            <a:off x="4197350" y="2482850"/>
            <a:ext cx="2133601" cy="2117275"/>
          </a:xfrm>
          <a:prstGeom prst="flowChartConnector">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4800" b="1" dirty="0">
                <a:solidFill>
                  <a:schemeClr val="accent2"/>
                </a:solidFill>
              </a:rPr>
              <a:t>24/7</a:t>
            </a:r>
            <a:endParaRPr lang="en-US" sz="4800" b="1" dirty="0">
              <a:solidFill>
                <a:schemeClr val="accent2"/>
              </a:solidFill>
            </a:endParaRPr>
          </a:p>
        </p:txBody>
      </p:sp>
      <p:sp>
        <p:nvSpPr>
          <p:cNvPr id="11" name="Isosceles Triangle 10">
            <a:extLst>
              <a:ext uri="{FF2B5EF4-FFF2-40B4-BE49-F238E27FC236}">
                <a16:creationId xmlns:a16="http://schemas.microsoft.com/office/drawing/2014/main" id="{5EB28785-9D66-94B6-7EBB-87DA29D5DB56}"/>
              </a:ext>
            </a:extLst>
          </p:cNvPr>
          <p:cNvSpPr/>
          <p:nvPr/>
        </p:nvSpPr>
        <p:spPr>
          <a:xfrm>
            <a:off x="6102350" y="5004036"/>
            <a:ext cx="4517397" cy="1752600"/>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2000" b="1" dirty="0">
                <a:solidFill>
                  <a:schemeClr val="tx1"/>
                </a:solidFill>
              </a:rPr>
              <a:t>Visos MTV</a:t>
            </a:r>
          </a:p>
          <a:p>
            <a:pPr algn="ctr"/>
            <a:r>
              <a:rPr lang="lt-LT" sz="2000" b="1" dirty="0">
                <a:solidFill>
                  <a:schemeClr val="tx1"/>
                </a:solidFill>
              </a:rPr>
              <a:t>Pagal paskelbtą darbo laiką</a:t>
            </a:r>
            <a:endParaRPr lang="en-US" sz="2000" b="1" dirty="0">
              <a:solidFill>
                <a:schemeClr val="tx1"/>
              </a:solidFill>
            </a:endParaRPr>
          </a:p>
        </p:txBody>
      </p:sp>
      <p:pic>
        <p:nvPicPr>
          <p:cNvPr id="1026" name="Picture 2" descr="Vector illustration of black time icon. Flat clock symbol isolated on a white background.">
            <a:extLst>
              <a:ext uri="{FF2B5EF4-FFF2-40B4-BE49-F238E27FC236}">
                <a16:creationId xmlns:a16="http://schemas.microsoft.com/office/drawing/2014/main" id="{EF37BBAC-6508-3B0E-DE6F-333502050E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1731" y="5242491"/>
            <a:ext cx="558634" cy="55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23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80">
                                          <p:stCondLst>
                                            <p:cond delay="0"/>
                                          </p:stCondLst>
                                        </p:cTn>
                                        <p:tgtEl>
                                          <p:spTgt spid="11"/>
                                        </p:tgtEl>
                                      </p:cBhvr>
                                    </p:animEffect>
                                    <p:anim calcmode="lin" valueType="num">
                                      <p:cBhvr>
                                        <p:cTn id="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5" dur="26">
                                          <p:stCondLst>
                                            <p:cond delay="650"/>
                                          </p:stCondLst>
                                        </p:cTn>
                                        <p:tgtEl>
                                          <p:spTgt spid="11"/>
                                        </p:tgtEl>
                                      </p:cBhvr>
                                      <p:to x="100000" y="60000"/>
                                    </p:animScale>
                                    <p:animScale>
                                      <p:cBhvr>
                                        <p:cTn id="26" dur="166" decel="50000">
                                          <p:stCondLst>
                                            <p:cond delay="676"/>
                                          </p:stCondLst>
                                        </p:cTn>
                                        <p:tgtEl>
                                          <p:spTgt spid="11"/>
                                        </p:tgtEl>
                                      </p:cBhvr>
                                      <p:to x="100000" y="100000"/>
                                    </p:animScale>
                                    <p:animScale>
                                      <p:cBhvr>
                                        <p:cTn id="27" dur="26">
                                          <p:stCondLst>
                                            <p:cond delay="1312"/>
                                          </p:stCondLst>
                                        </p:cTn>
                                        <p:tgtEl>
                                          <p:spTgt spid="11"/>
                                        </p:tgtEl>
                                      </p:cBhvr>
                                      <p:to x="100000" y="80000"/>
                                    </p:animScale>
                                    <p:animScale>
                                      <p:cBhvr>
                                        <p:cTn id="28" dur="166" decel="50000">
                                          <p:stCondLst>
                                            <p:cond delay="1338"/>
                                          </p:stCondLst>
                                        </p:cTn>
                                        <p:tgtEl>
                                          <p:spTgt spid="11"/>
                                        </p:tgtEl>
                                      </p:cBhvr>
                                      <p:to x="100000" y="100000"/>
                                    </p:animScale>
                                    <p:animScale>
                                      <p:cBhvr>
                                        <p:cTn id="29" dur="26">
                                          <p:stCondLst>
                                            <p:cond delay="1642"/>
                                          </p:stCondLst>
                                        </p:cTn>
                                        <p:tgtEl>
                                          <p:spTgt spid="11"/>
                                        </p:tgtEl>
                                      </p:cBhvr>
                                      <p:to x="100000" y="90000"/>
                                    </p:animScale>
                                    <p:animScale>
                                      <p:cBhvr>
                                        <p:cTn id="30" dur="166" decel="50000">
                                          <p:stCondLst>
                                            <p:cond delay="1668"/>
                                          </p:stCondLst>
                                        </p:cTn>
                                        <p:tgtEl>
                                          <p:spTgt spid="11"/>
                                        </p:tgtEl>
                                      </p:cBhvr>
                                      <p:to x="100000" y="100000"/>
                                    </p:animScale>
                                    <p:animScale>
                                      <p:cBhvr>
                                        <p:cTn id="31" dur="26">
                                          <p:stCondLst>
                                            <p:cond delay="1808"/>
                                          </p:stCondLst>
                                        </p:cTn>
                                        <p:tgtEl>
                                          <p:spTgt spid="11"/>
                                        </p:tgtEl>
                                      </p:cBhvr>
                                      <p:to x="100000" y="95000"/>
                                    </p:animScale>
                                    <p:animScale>
                                      <p:cBhvr>
                                        <p:cTn id="32" dur="166" decel="50000">
                                          <p:stCondLst>
                                            <p:cond delay="1834"/>
                                          </p:stCondLst>
                                        </p:cTn>
                                        <p:tgtEl>
                                          <p:spTgt spid="11"/>
                                        </p:tgtEl>
                                      </p:cBhvr>
                                      <p:to x="100000" y="100000"/>
                                    </p:animScale>
                                  </p:childTnLst>
                                </p:cTn>
                              </p:par>
                              <p:par>
                                <p:cTn id="33" presetID="45"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2000"/>
                                        <p:tgtEl>
                                          <p:spTgt spid="1026"/>
                                        </p:tgtEl>
                                      </p:cBhvr>
                                    </p:animEffect>
                                    <p:anim calcmode="lin" valueType="num">
                                      <p:cBhvr>
                                        <p:cTn id="36" dur="2000" fill="hold"/>
                                        <p:tgtEl>
                                          <p:spTgt spid="1026"/>
                                        </p:tgtEl>
                                        <p:attrNameLst>
                                          <p:attrName>ppt_w</p:attrName>
                                        </p:attrNameLst>
                                      </p:cBhvr>
                                      <p:tavLst>
                                        <p:tav tm="0" fmla="#ppt_w*sin(2.5*pi*$)">
                                          <p:val>
                                            <p:fltVal val="0"/>
                                          </p:val>
                                        </p:tav>
                                        <p:tav tm="100000">
                                          <p:val>
                                            <p:fltVal val="1"/>
                                          </p:val>
                                        </p:tav>
                                      </p:tavLst>
                                    </p:anim>
                                    <p:anim calcmode="lin" valueType="num">
                                      <p:cBhvr>
                                        <p:cTn id="37"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793C06D-C68A-B480-A979-8764C2FF06E2}"/>
              </a:ext>
            </a:extLst>
          </p:cNvPr>
          <p:cNvSpPr>
            <a:spLocks noGrp="1" noRot="1" noMove="1" noResize="1" noEditPoints="1" noAdjustHandles="1" noChangeArrowheads="1" noChangeShapeType="1"/>
          </p:cNvSpPr>
          <p:nvPr/>
        </p:nvSpPr>
        <p:spPr>
          <a:xfrm>
            <a:off x="0" y="-320675"/>
            <a:ext cx="10917973" cy="835025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EAEAEA"/>
          </a:solidFill>
        </p:spPr>
        <p:txBody>
          <a:bodyPr wrap="square" lIns="0" tIns="0" rIns="0" bIns="0" rtlCol="0"/>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Rezervuojamas atvykimo į muitinės krovinių postą laikas naudojantis elektroninės</a:t>
            </a:r>
          </a:p>
          <a:p>
            <a:pPr marL="0" marR="0" lvl="0" indent="0" algn="just"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a:t>
            </a:r>
            <a:r>
              <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eilės portalu.</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2024 rugsėjo 20 d. Sudaryta sutartis Nr. 11BE-182/2024 dėl paslaugos tiekimo</a:t>
            </a:r>
          </a:p>
          <a:p>
            <a:pPr marL="0" marR="0" lvl="0" indent="0" algn="just" defTabSz="914400" eaLnBrk="1" fontAlgn="auto" latinLnBrk="0" hangingPunct="1">
              <a:lnSpc>
                <a:spcPct val="100000"/>
              </a:lnSpc>
              <a:spcBef>
                <a:spcPts val="0"/>
              </a:spcBef>
              <a:spcAft>
                <a:spcPts val="0"/>
              </a:spcAft>
              <a:buClrTx/>
              <a:buSzTx/>
              <a:buFontTx/>
              <a:buNone/>
              <a:tabLst/>
              <a:defRPr/>
            </a:pPr>
            <a:r>
              <a:rPr lang="lt-LT" b="1">
                <a:latin typeface="Arial" panose="020B0604020202020204" pitchFamily="34" charset="0"/>
                <a:ea typeface="Times New Roman" panose="02020603050405020304" pitchFamily="18" charset="0"/>
                <a:cs typeface="Arial" panose="020B0604020202020204" pitchFamily="34" charset="0"/>
              </a:rPr>
              <a:t>	</a:t>
            </a:r>
            <a:endParaRPr lang="lt-LT" b="1" dirty="0">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Sutarta įdiegimo data – vėliausiai (teoriškai) 24 mėn. nuo sutarties pasirašymo (praktiškai</a:t>
            </a:r>
          </a:p>
          <a:p>
            <a:pPr marL="0" marR="0" lvl="0" indent="0" algn="just"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pažadėta per 6 mėn.). </a:t>
            </a:r>
          </a:p>
          <a:p>
            <a:pPr marL="0" marR="0" lvl="0" indent="0" algn="just" defTabSz="914400" eaLnBrk="1" fontAlgn="auto" latinLnBrk="0" hangingPunct="1">
              <a:lnSpc>
                <a:spcPct val="100000"/>
              </a:lnSpc>
              <a:spcBef>
                <a:spcPts val="0"/>
              </a:spcBef>
              <a:spcAft>
                <a:spcPts val="0"/>
              </a:spcAft>
              <a:buClrTx/>
              <a:buSzTx/>
              <a:buFontTx/>
              <a:buNone/>
              <a:tabLst/>
              <a:defRPr/>
            </a:pPr>
            <a:endParaRPr lang="lt-LT" b="1" dirty="0">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Paslaugos esmė: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Galimybe registruotis iš anksto į laisvą (neužimtą) aptarnavimo laiką (20-30 min)</a:t>
            </a:r>
          </a:p>
          <a:p>
            <a:pPr marL="0" marR="0" lvl="0" indent="0" algn="just"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tiek krovinių poste, tiek ir šio posto  Muitinio tikrinimo vietose (MTV).</a:t>
            </a:r>
          </a:p>
          <a:p>
            <a:pPr marL="0" marR="0" lvl="0" indent="0" algn="just" defTabSz="914400" eaLnBrk="1" fontAlgn="auto" latinLnBrk="0" hangingPunct="1">
              <a:lnSpc>
                <a:spcPct val="100000"/>
              </a:lnSpc>
              <a:spcBef>
                <a:spcPts val="0"/>
              </a:spcBef>
              <a:spcAft>
                <a:spcPts val="0"/>
              </a:spcAft>
              <a:buClrTx/>
              <a:buSzTx/>
              <a:buFontTx/>
              <a:buNone/>
              <a:tabLst/>
              <a:defRPr/>
            </a:pPr>
            <a:endParaRPr lang="lt-LT" b="1" dirty="0">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lt-LT" b="1" dirty="0">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9B5876DB-76E0-9708-FCF0-DC253F990158}"/>
              </a:ext>
            </a:extLst>
          </p:cNvPr>
          <p:cNvPicPr>
            <a:picLocks noChangeAspect="1"/>
          </p:cNvPicPr>
          <p:nvPr/>
        </p:nvPicPr>
        <p:blipFill>
          <a:blip r:embed="rId3"/>
          <a:stretch>
            <a:fillRect/>
          </a:stretch>
        </p:blipFill>
        <p:spPr>
          <a:xfrm flipV="1">
            <a:off x="0" y="-33451"/>
            <a:ext cx="10833100" cy="184226"/>
          </a:xfrm>
          <a:prstGeom prst="rect">
            <a:avLst/>
          </a:prstGeom>
        </p:spPr>
      </p:pic>
      <p:sp>
        <p:nvSpPr>
          <p:cNvPr id="5" name="TextBox 4">
            <a:extLst>
              <a:ext uri="{FF2B5EF4-FFF2-40B4-BE49-F238E27FC236}">
                <a16:creationId xmlns:a16="http://schemas.microsoft.com/office/drawing/2014/main" id="{6050CF80-1C55-6355-7A11-258CFB607E49}"/>
              </a:ext>
            </a:extLst>
          </p:cNvPr>
          <p:cNvSpPr txBox="1"/>
          <p:nvPr/>
        </p:nvSpPr>
        <p:spPr>
          <a:xfrm>
            <a:off x="3359150" y="806450"/>
            <a:ext cx="441642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lt-LT" b="1" dirty="0"/>
              <a:t>Aptarnavimo laiko rezervacijos</a:t>
            </a:r>
            <a:r>
              <a:rPr kumimoji="0" lang="lt-LT" sz="1800" b="1" i="0" u="none" strike="noStrike" kern="0" cap="none" spc="0" normalizeH="0" baseline="0" noProof="0" dirty="0">
                <a:ln>
                  <a:noFill/>
                </a:ln>
                <a:solidFill>
                  <a:sysClr val="windowText" lastClr="000000"/>
                </a:solidFill>
                <a:effectLst/>
                <a:uLnTx/>
                <a:uFillTx/>
              </a:rPr>
              <a:t> </a:t>
            </a:r>
          </a:p>
        </p:txBody>
      </p:sp>
      <p:pic>
        <p:nvPicPr>
          <p:cNvPr id="4" name="Picture 3">
            <a:extLst>
              <a:ext uri="{FF2B5EF4-FFF2-40B4-BE49-F238E27FC236}">
                <a16:creationId xmlns:a16="http://schemas.microsoft.com/office/drawing/2014/main" id="{AD81DB3F-EAB2-D145-2E03-0584300480EC}"/>
              </a:ext>
            </a:extLst>
          </p:cNvPr>
          <p:cNvPicPr>
            <a:picLocks noChangeAspect="1"/>
          </p:cNvPicPr>
          <p:nvPr/>
        </p:nvPicPr>
        <p:blipFill>
          <a:blip r:embed="rId3"/>
          <a:stretch>
            <a:fillRect/>
          </a:stretch>
        </p:blipFill>
        <p:spPr>
          <a:xfrm flipV="1">
            <a:off x="0" y="-28119"/>
            <a:ext cx="10833100" cy="184226"/>
          </a:xfrm>
          <a:prstGeom prst="rect">
            <a:avLst/>
          </a:prstGeom>
        </p:spPr>
      </p:pic>
    </p:spTree>
    <p:extLst>
      <p:ext uri="{BB962C8B-B14F-4D97-AF65-F5344CB8AC3E}">
        <p14:creationId xmlns:p14="http://schemas.microsoft.com/office/powerpoint/2010/main" val="346619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793C06D-C68A-B480-A979-8764C2FF06E2}"/>
              </a:ext>
            </a:extLst>
          </p:cNvPr>
          <p:cNvSpPr>
            <a:spLocks noGrp="1" noRot="1" noMove="1" noResize="1" noEditPoints="1" noAdjustHandles="1" noChangeArrowheads="1" noChangeShapeType="1"/>
          </p:cNvSpPr>
          <p:nvPr/>
        </p:nvSpPr>
        <p:spPr>
          <a:xfrm>
            <a:off x="0" y="-320675"/>
            <a:ext cx="10917973" cy="835025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EAEAEA"/>
          </a:solidFill>
        </p:spPr>
        <p:txBody>
          <a:bodyPr wrap="square" lIns="0" tIns="0" rIns="0" bIns="0" rtlCol="0"/>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lt-LT" sz="1800" b="1" i="0" u="none" strike="noStrike" kern="0" cap="none" spc="0" normalizeH="0" baseline="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Rezervuodamas atvykimo į muitinės krovinių postą eilę, naudotojas turi įvesti šiuos 	duomenis į IS: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1. Pasirenkamas muitinės </a:t>
            </a:r>
            <a:r>
              <a:rPr kumimoji="0" lang="lt-LT" sz="1800" b="1" i="0" u="none" strike="noStrike" kern="0" cap="none" spc="0" normalizeH="0" baseline="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krovinių posto pavadinimas</a:t>
            </a:r>
            <a:r>
              <a:rPr kumimoji="0" lang="lt-LT" sz="1800" b="1" i="0" u="none" strike="noStrike" kern="0" cap="none" spc="0" normalizeH="0" baseline="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2. Pasirenkama paprasta arba prioritetinė registracija, įvardinant prioriteto rūšį.</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3. Pasirenkamas </a:t>
            </a:r>
            <a:r>
              <a:rPr kumimoji="0" lang="lt-LT" sz="1800" b="1" i="0" u="none" strike="noStrike" kern="0" cap="none" spc="0" normalizeH="0" baseline="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galimas ir laisvas atvykimo </a:t>
            </a:r>
            <a:r>
              <a:rPr kumimoji="0" lang="lt-LT" sz="1800" b="1" i="0" u="none" strike="noStrike" kern="0" cap="none" spc="0" normalizeH="0" baseline="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į muitinės krovinių postą </a:t>
            </a:r>
            <a:r>
              <a:rPr kumimoji="0" lang="lt-LT" sz="1800" b="1" i="0" u="none" strike="noStrike" kern="0" cap="none" spc="0" normalizeH="0" baseline="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laikas</a:t>
            </a:r>
            <a:r>
              <a:rPr kumimoji="0" lang="lt-LT" sz="1800" b="1" i="0" u="none" strike="noStrike" kern="0" cap="none" spc="0" normalizeH="0" baseline="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4. Transporto priemonės savininko (</a:t>
            </a:r>
            <a:r>
              <a:rPr kumimoji="0" lang="lt-LT" sz="1800" b="1" i="0" u="none" strike="noStrike" kern="0" cap="none" spc="0" normalizeH="0" baseline="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įmonės pavadinimas) vardas, pavardė.</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5. Transporto priemonės </a:t>
            </a:r>
            <a:r>
              <a:rPr kumimoji="0" lang="lt-LT" sz="1800" b="1" i="0" u="none" strike="noStrike" kern="0" cap="none" spc="0" normalizeH="0" baseline="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vairuotojo vardas, pavardė.</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5. </a:t>
            </a:r>
            <a:r>
              <a:rPr kumimoji="0" lang="lt-LT" sz="1800" b="1" i="0" u="none" strike="noStrike" kern="0" cap="none" spc="0" normalizeH="0" baseline="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Telefono Nr.</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6. </a:t>
            </a:r>
            <a:r>
              <a:rPr kumimoji="0" lang="lt-LT" sz="1800" b="1" i="0" u="none" strike="noStrike" kern="0" cap="none" spc="0" normalizeH="0" baseline="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El. pašto </a:t>
            </a:r>
            <a:r>
              <a:rPr kumimoji="0" lang="lt-LT" sz="1800" b="1" i="0" u="none" strike="noStrike" kern="0" cap="none" spc="0" normalizeH="0" baseline="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adresas.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7.</a:t>
            </a:r>
            <a:r>
              <a:rPr kumimoji="0" lang="lt-LT" sz="1800" b="1" i="0" u="none" strike="noStrike" kern="0" cap="none" spc="0" normalizeH="0" baseline="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Transporto priemonės valstybinis Nr.</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lt-LT" sz="1800" b="1" i="0" u="none" strike="noStrike" kern="0" cap="none" spc="0" normalizeH="0" baseline="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8. kita (galimybė papildyti; pvz., tranzito </a:t>
            </a:r>
            <a:r>
              <a:rPr kumimoji="0" lang="lt-LT" sz="1800" b="1" i="0" u="none" strike="noStrike" kern="0" cap="none" spc="0" normalizeH="0" baseline="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deklaracijos/TIR numeris</a:t>
            </a:r>
            <a:r>
              <a:rPr kumimoji="0" lang="lt-LT" sz="1800" b="1" i="0" u="none" strike="noStrike" kern="0" cap="none" spc="0" normalizeH="0" baseline="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vykstant į paskirties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įstaigą vykdant muitinio tranzito procedūrą).</a:t>
            </a:r>
          </a:p>
        </p:txBody>
      </p:sp>
      <p:pic>
        <p:nvPicPr>
          <p:cNvPr id="3" name="Picture 2">
            <a:extLst>
              <a:ext uri="{FF2B5EF4-FFF2-40B4-BE49-F238E27FC236}">
                <a16:creationId xmlns:a16="http://schemas.microsoft.com/office/drawing/2014/main" id="{9B5876DB-76E0-9708-FCF0-DC253F990158}"/>
              </a:ext>
            </a:extLst>
          </p:cNvPr>
          <p:cNvPicPr>
            <a:picLocks noChangeAspect="1"/>
          </p:cNvPicPr>
          <p:nvPr/>
        </p:nvPicPr>
        <p:blipFill>
          <a:blip r:embed="rId3"/>
          <a:stretch>
            <a:fillRect/>
          </a:stretch>
        </p:blipFill>
        <p:spPr>
          <a:xfrm flipV="1">
            <a:off x="0" y="-33451"/>
            <a:ext cx="10833100" cy="184226"/>
          </a:xfrm>
          <a:prstGeom prst="rect">
            <a:avLst/>
          </a:prstGeom>
        </p:spPr>
      </p:pic>
      <p:sp>
        <p:nvSpPr>
          <p:cNvPr id="5" name="TextBox 4">
            <a:extLst>
              <a:ext uri="{FF2B5EF4-FFF2-40B4-BE49-F238E27FC236}">
                <a16:creationId xmlns:a16="http://schemas.microsoft.com/office/drawing/2014/main" id="{6050CF80-1C55-6355-7A11-258CFB607E49}"/>
              </a:ext>
            </a:extLst>
          </p:cNvPr>
          <p:cNvSpPr txBox="1"/>
          <p:nvPr/>
        </p:nvSpPr>
        <p:spPr>
          <a:xfrm>
            <a:off x="3359150" y="806450"/>
            <a:ext cx="4416426"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1800" b="1" i="0" u="none" strike="noStrike" kern="0" cap="none" spc="0" normalizeH="0" baseline="0" noProof="0" dirty="0">
                <a:ln>
                  <a:noFill/>
                </a:ln>
                <a:solidFill>
                  <a:sysClr val="windowText" lastClr="000000"/>
                </a:solidFill>
                <a:effectLst/>
                <a:uLnTx/>
                <a:uFillTx/>
              </a:rPr>
              <a:t>Išorės vartotojų rezervacijos vykdymas (informacinių laukų pildymas)</a:t>
            </a:r>
          </a:p>
        </p:txBody>
      </p:sp>
      <p:pic>
        <p:nvPicPr>
          <p:cNvPr id="4" name="Picture 3">
            <a:extLst>
              <a:ext uri="{FF2B5EF4-FFF2-40B4-BE49-F238E27FC236}">
                <a16:creationId xmlns:a16="http://schemas.microsoft.com/office/drawing/2014/main" id="{AD81DB3F-EAB2-D145-2E03-0584300480EC}"/>
              </a:ext>
            </a:extLst>
          </p:cNvPr>
          <p:cNvPicPr>
            <a:picLocks noChangeAspect="1"/>
          </p:cNvPicPr>
          <p:nvPr/>
        </p:nvPicPr>
        <p:blipFill>
          <a:blip r:embed="rId3"/>
          <a:stretch>
            <a:fillRect/>
          </a:stretch>
        </p:blipFill>
        <p:spPr>
          <a:xfrm flipV="1">
            <a:off x="0" y="-28119"/>
            <a:ext cx="10833100" cy="184226"/>
          </a:xfrm>
          <a:prstGeom prst="rect">
            <a:avLst/>
          </a:prstGeom>
        </p:spPr>
      </p:pic>
    </p:spTree>
    <p:extLst>
      <p:ext uri="{BB962C8B-B14F-4D97-AF65-F5344CB8AC3E}">
        <p14:creationId xmlns:p14="http://schemas.microsoft.com/office/powerpoint/2010/main" val="251088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793C06D-C68A-B480-A979-8764C2FF06E2}"/>
              </a:ext>
            </a:extLst>
          </p:cNvPr>
          <p:cNvSpPr/>
          <p:nvPr/>
        </p:nvSpPr>
        <p:spPr>
          <a:xfrm>
            <a:off x="34228" y="-641350"/>
            <a:ext cx="10834896" cy="8350250"/>
          </a:xfrm>
          <a:custGeom>
            <a:avLst/>
            <a:gdLst/>
            <a:ahLst/>
            <a:cxnLst/>
            <a:rect l="l" t="t" r="r" b="b"/>
            <a:pathLst>
              <a:path w="5453380" h="3067685">
                <a:moveTo>
                  <a:pt x="5453272" y="0"/>
                </a:moveTo>
                <a:lnTo>
                  <a:pt x="0" y="0"/>
                </a:lnTo>
                <a:lnTo>
                  <a:pt x="0" y="3067433"/>
                </a:lnTo>
                <a:lnTo>
                  <a:pt x="5453272" y="3067433"/>
                </a:lnTo>
                <a:lnTo>
                  <a:pt x="5453272" y="0"/>
                </a:lnTo>
                <a:close/>
              </a:path>
            </a:pathLst>
          </a:custGeom>
          <a:solidFill>
            <a:srgbClr val="EAEAEA"/>
          </a:solidFill>
        </p:spPr>
        <p:txBody>
          <a:bodyPr wrap="square" lIns="0" tIns="0" rIns="0" bIns="0" rtlCol="0"/>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lt-LT" sz="32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9B5876DB-76E0-9708-FCF0-DC253F990158}"/>
              </a:ext>
            </a:extLst>
          </p:cNvPr>
          <p:cNvPicPr>
            <a:picLocks noChangeAspect="1"/>
          </p:cNvPicPr>
          <p:nvPr/>
        </p:nvPicPr>
        <p:blipFill>
          <a:blip r:embed="rId3"/>
          <a:stretch>
            <a:fillRect/>
          </a:stretch>
        </p:blipFill>
        <p:spPr>
          <a:xfrm>
            <a:off x="0" y="-31750"/>
            <a:ext cx="10833100" cy="84304"/>
          </a:xfrm>
          <a:prstGeom prst="rect">
            <a:avLst/>
          </a:prstGeom>
        </p:spPr>
      </p:pic>
      <p:graphicFrame>
        <p:nvGraphicFramePr>
          <p:cNvPr id="5" name="Table 5">
            <a:extLst>
              <a:ext uri="{FF2B5EF4-FFF2-40B4-BE49-F238E27FC236}">
                <a16:creationId xmlns:a16="http://schemas.microsoft.com/office/drawing/2014/main" id="{C87D2682-6214-C524-DF54-0E3F1B2304C2}"/>
              </a:ext>
            </a:extLst>
          </p:cNvPr>
          <p:cNvGraphicFramePr>
            <a:graphicFrameLocks noGrp="1"/>
          </p:cNvGraphicFramePr>
          <p:nvPr>
            <p:extLst>
              <p:ext uri="{D42A27DB-BD31-4B8C-83A1-F6EECF244321}">
                <p14:modId xmlns:p14="http://schemas.microsoft.com/office/powerpoint/2010/main" val="3820590655"/>
              </p:ext>
            </p:extLst>
          </p:nvPr>
        </p:nvGraphicFramePr>
        <p:xfrm>
          <a:off x="118174" y="1772838"/>
          <a:ext cx="10680698" cy="5622348"/>
        </p:xfrm>
        <a:graphic>
          <a:graphicData uri="http://schemas.openxmlformats.org/drawingml/2006/table">
            <a:tbl>
              <a:tblPr firstRow="1" bandRow="1">
                <a:tableStyleId>{5C22544A-7EE6-4342-B048-85BDC9FD1C3A}</a:tableStyleId>
              </a:tblPr>
              <a:tblGrid>
                <a:gridCol w="734122">
                  <a:extLst>
                    <a:ext uri="{9D8B030D-6E8A-4147-A177-3AD203B41FA5}">
                      <a16:colId xmlns:a16="http://schemas.microsoft.com/office/drawing/2014/main" val="3339451010"/>
                    </a:ext>
                  </a:extLst>
                </a:gridCol>
                <a:gridCol w="457200">
                  <a:extLst>
                    <a:ext uri="{9D8B030D-6E8A-4147-A177-3AD203B41FA5}">
                      <a16:colId xmlns:a16="http://schemas.microsoft.com/office/drawing/2014/main" val="3877234555"/>
                    </a:ext>
                  </a:extLst>
                </a:gridCol>
                <a:gridCol w="530774">
                  <a:extLst>
                    <a:ext uri="{9D8B030D-6E8A-4147-A177-3AD203B41FA5}">
                      <a16:colId xmlns:a16="http://schemas.microsoft.com/office/drawing/2014/main" val="366473209"/>
                    </a:ext>
                  </a:extLst>
                </a:gridCol>
                <a:gridCol w="612226">
                  <a:extLst>
                    <a:ext uri="{9D8B030D-6E8A-4147-A177-3AD203B41FA5}">
                      <a16:colId xmlns:a16="http://schemas.microsoft.com/office/drawing/2014/main" val="2915533974"/>
                    </a:ext>
                  </a:extLst>
                </a:gridCol>
                <a:gridCol w="535838">
                  <a:extLst>
                    <a:ext uri="{9D8B030D-6E8A-4147-A177-3AD203B41FA5}">
                      <a16:colId xmlns:a16="http://schemas.microsoft.com/office/drawing/2014/main" val="1889621088"/>
                    </a:ext>
                  </a:extLst>
                </a:gridCol>
                <a:gridCol w="607162">
                  <a:extLst>
                    <a:ext uri="{9D8B030D-6E8A-4147-A177-3AD203B41FA5}">
                      <a16:colId xmlns:a16="http://schemas.microsoft.com/office/drawing/2014/main" val="2682913277"/>
                    </a:ext>
                  </a:extLst>
                </a:gridCol>
                <a:gridCol w="600489">
                  <a:extLst>
                    <a:ext uri="{9D8B030D-6E8A-4147-A177-3AD203B41FA5}">
                      <a16:colId xmlns:a16="http://schemas.microsoft.com/office/drawing/2014/main" val="1782335315"/>
                    </a:ext>
                  </a:extLst>
                </a:gridCol>
                <a:gridCol w="542703">
                  <a:extLst>
                    <a:ext uri="{9D8B030D-6E8A-4147-A177-3AD203B41FA5}">
                      <a16:colId xmlns:a16="http://schemas.microsoft.com/office/drawing/2014/main" val="4109466389"/>
                    </a:ext>
                  </a:extLst>
                </a:gridCol>
                <a:gridCol w="542703">
                  <a:extLst>
                    <a:ext uri="{9D8B030D-6E8A-4147-A177-3AD203B41FA5}">
                      <a16:colId xmlns:a16="http://schemas.microsoft.com/office/drawing/2014/main" val="2189358912"/>
                    </a:ext>
                  </a:extLst>
                </a:gridCol>
                <a:gridCol w="542703">
                  <a:extLst>
                    <a:ext uri="{9D8B030D-6E8A-4147-A177-3AD203B41FA5}">
                      <a16:colId xmlns:a16="http://schemas.microsoft.com/office/drawing/2014/main" val="477132617"/>
                    </a:ext>
                  </a:extLst>
                </a:gridCol>
                <a:gridCol w="542703">
                  <a:extLst>
                    <a:ext uri="{9D8B030D-6E8A-4147-A177-3AD203B41FA5}">
                      <a16:colId xmlns:a16="http://schemas.microsoft.com/office/drawing/2014/main" val="2525902878"/>
                    </a:ext>
                  </a:extLst>
                </a:gridCol>
                <a:gridCol w="542703">
                  <a:extLst>
                    <a:ext uri="{9D8B030D-6E8A-4147-A177-3AD203B41FA5}">
                      <a16:colId xmlns:a16="http://schemas.microsoft.com/office/drawing/2014/main" val="2407289492"/>
                    </a:ext>
                  </a:extLst>
                </a:gridCol>
                <a:gridCol w="542703">
                  <a:extLst>
                    <a:ext uri="{9D8B030D-6E8A-4147-A177-3AD203B41FA5}">
                      <a16:colId xmlns:a16="http://schemas.microsoft.com/office/drawing/2014/main" val="1465739783"/>
                    </a:ext>
                  </a:extLst>
                </a:gridCol>
                <a:gridCol w="542703">
                  <a:extLst>
                    <a:ext uri="{9D8B030D-6E8A-4147-A177-3AD203B41FA5}">
                      <a16:colId xmlns:a16="http://schemas.microsoft.com/office/drawing/2014/main" val="3101912750"/>
                    </a:ext>
                  </a:extLst>
                </a:gridCol>
                <a:gridCol w="542703">
                  <a:extLst>
                    <a:ext uri="{9D8B030D-6E8A-4147-A177-3AD203B41FA5}">
                      <a16:colId xmlns:a16="http://schemas.microsoft.com/office/drawing/2014/main" val="1071339657"/>
                    </a:ext>
                  </a:extLst>
                </a:gridCol>
                <a:gridCol w="542703">
                  <a:extLst>
                    <a:ext uri="{9D8B030D-6E8A-4147-A177-3AD203B41FA5}">
                      <a16:colId xmlns:a16="http://schemas.microsoft.com/office/drawing/2014/main" val="3178328673"/>
                    </a:ext>
                  </a:extLst>
                </a:gridCol>
                <a:gridCol w="633154">
                  <a:extLst>
                    <a:ext uri="{9D8B030D-6E8A-4147-A177-3AD203B41FA5}">
                      <a16:colId xmlns:a16="http://schemas.microsoft.com/office/drawing/2014/main" val="1694197911"/>
                    </a:ext>
                  </a:extLst>
                </a:gridCol>
                <a:gridCol w="542703">
                  <a:extLst>
                    <a:ext uri="{9D8B030D-6E8A-4147-A177-3AD203B41FA5}">
                      <a16:colId xmlns:a16="http://schemas.microsoft.com/office/drawing/2014/main" val="746418884"/>
                    </a:ext>
                  </a:extLst>
                </a:gridCol>
                <a:gridCol w="542703">
                  <a:extLst>
                    <a:ext uri="{9D8B030D-6E8A-4147-A177-3AD203B41FA5}">
                      <a16:colId xmlns:a16="http://schemas.microsoft.com/office/drawing/2014/main" val="2077840872"/>
                    </a:ext>
                  </a:extLst>
                </a:gridCol>
              </a:tblGrid>
              <a:tr h="574639">
                <a:tc>
                  <a:txBody>
                    <a:bodyPr/>
                    <a:lstStyle/>
                    <a:p>
                      <a:endParaRPr lang="en-US" sz="1400" dirty="0"/>
                    </a:p>
                  </a:txBody>
                  <a:tcPr/>
                </a:tc>
                <a:tc>
                  <a:txBody>
                    <a:bodyPr/>
                    <a:lstStyle/>
                    <a:p>
                      <a:r>
                        <a:rPr lang="lt-LT" sz="1200" dirty="0"/>
                        <a:t>8:</a:t>
                      </a:r>
                    </a:p>
                    <a:p>
                      <a:r>
                        <a:rPr lang="lt-LT" sz="1200" dirty="0"/>
                        <a:t>00</a:t>
                      </a:r>
                      <a:endParaRPr lang="en-US" sz="1200" dirty="0"/>
                    </a:p>
                  </a:txBody>
                  <a:tcPr/>
                </a:tc>
                <a:tc>
                  <a:txBody>
                    <a:bodyPr/>
                    <a:lstStyle/>
                    <a:p>
                      <a:r>
                        <a:rPr lang="lt-LT" sz="1200" dirty="0"/>
                        <a:t>8:</a:t>
                      </a:r>
                    </a:p>
                    <a:p>
                      <a:r>
                        <a:rPr lang="lt-LT" sz="1200" dirty="0"/>
                        <a:t>30</a:t>
                      </a:r>
                      <a:endParaRPr lang="en-US" sz="1200" dirty="0"/>
                    </a:p>
                  </a:txBody>
                  <a:tcPr/>
                </a:tc>
                <a:tc>
                  <a:txBody>
                    <a:bodyPr/>
                    <a:lstStyle/>
                    <a:p>
                      <a:r>
                        <a:rPr lang="lt-LT" sz="1200" dirty="0"/>
                        <a:t>9:</a:t>
                      </a:r>
                    </a:p>
                    <a:p>
                      <a:r>
                        <a:rPr lang="lt-LT" sz="1200" dirty="0"/>
                        <a:t>00</a:t>
                      </a:r>
                      <a:endParaRPr lang="en-US" sz="1200" dirty="0"/>
                    </a:p>
                  </a:txBody>
                  <a:tcPr/>
                </a:tc>
                <a:tc>
                  <a:txBody>
                    <a:bodyPr/>
                    <a:lstStyle/>
                    <a:p>
                      <a:r>
                        <a:rPr lang="lt-LT" sz="1200" dirty="0"/>
                        <a:t>9:</a:t>
                      </a:r>
                    </a:p>
                    <a:p>
                      <a:r>
                        <a:rPr lang="lt-LT" sz="1200" dirty="0"/>
                        <a:t>30</a:t>
                      </a:r>
                      <a:endParaRPr lang="en-US" sz="1200" dirty="0"/>
                    </a:p>
                  </a:txBody>
                  <a:tcPr/>
                </a:tc>
                <a:tc>
                  <a:txBody>
                    <a:bodyPr/>
                    <a:lstStyle/>
                    <a:p>
                      <a:r>
                        <a:rPr lang="lt-LT" sz="1200" dirty="0"/>
                        <a:t>10:</a:t>
                      </a:r>
                    </a:p>
                    <a:p>
                      <a:r>
                        <a:rPr lang="lt-LT" sz="1200" dirty="0"/>
                        <a:t>00</a:t>
                      </a:r>
                      <a:endParaRPr lang="en-US" sz="1200" dirty="0"/>
                    </a:p>
                  </a:txBody>
                  <a:tcPr/>
                </a:tc>
                <a:tc>
                  <a:txBody>
                    <a:bodyPr/>
                    <a:lstStyle/>
                    <a:p>
                      <a:r>
                        <a:rPr lang="lt-LT" sz="1200" dirty="0"/>
                        <a:t>10:</a:t>
                      </a:r>
                    </a:p>
                    <a:p>
                      <a:r>
                        <a:rPr lang="lt-LT" sz="1200" dirty="0"/>
                        <a:t>30</a:t>
                      </a:r>
                      <a:endParaRPr lang="en-US" sz="1200" dirty="0"/>
                    </a:p>
                  </a:txBody>
                  <a:tcPr/>
                </a:tc>
                <a:tc>
                  <a:txBody>
                    <a:bodyPr/>
                    <a:lstStyle/>
                    <a:p>
                      <a:r>
                        <a:rPr lang="lt-LT" sz="1200" dirty="0"/>
                        <a:t>11:</a:t>
                      </a:r>
                    </a:p>
                    <a:p>
                      <a:r>
                        <a:rPr lang="lt-LT" sz="1200" dirty="0"/>
                        <a:t>00</a:t>
                      </a:r>
                      <a:endParaRPr lang="en-US" sz="1200" dirty="0"/>
                    </a:p>
                  </a:txBody>
                  <a:tcPr/>
                </a:tc>
                <a:tc>
                  <a:txBody>
                    <a:bodyPr/>
                    <a:lstStyle/>
                    <a:p>
                      <a:r>
                        <a:rPr lang="lt-LT" sz="1200" dirty="0"/>
                        <a:t>11:</a:t>
                      </a:r>
                    </a:p>
                    <a:p>
                      <a:r>
                        <a:rPr lang="lt-LT" sz="1200" dirty="0"/>
                        <a:t>30</a:t>
                      </a:r>
                      <a:endParaRPr lang="en-US" sz="1200" dirty="0"/>
                    </a:p>
                  </a:txBody>
                  <a:tcPr/>
                </a:tc>
                <a:tc>
                  <a:txBody>
                    <a:bodyPr/>
                    <a:lstStyle/>
                    <a:p>
                      <a:r>
                        <a:rPr lang="lt-LT" sz="1200" dirty="0"/>
                        <a:t>12:</a:t>
                      </a:r>
                    </a:p>
                    <a:p>
                      <a:r>
                        <a:rPr lang="lt-LT" sz="1200" dirty="0"/>
                        <a:t>00</a:t>
                      </a:r>
                      <a:endParaRPr lang="en-US" sz="1200" dirty="0"/>
                    </a:p>
                  </a:txBody>
                  <a:tcPr/>
                </a:tc>
                <a:tc>
                  <a:txBody>
                    <a:bodyPr/>
                    <a:lstStyle/>
                    <a:p>
                      <a:r>
                        <a:rPr lang="lt-LT" sz="1200" dirty="0"/>
                        <a:t>12:</a:t>
                      </a:r>
                    </a:p>
                    <a:p>
                      <a:r>
                        <a:rPr lang="lt-LT" sz="1200" dirty="0"/>
                        <a:t>30</a:t>
                      </a:r>
                      <a:endParaRPr lang="en-US" sz="1200" dirty="0"/>
                    </a:p>
                  </a:txBody>
                  <a:tcPr/>
                </a:tc>
                <a:tc>
                  <a:txBody>
                    <a:bodyPr/>
                    <a:lstStyle/>
                    <a:p>
                      <a:r>
                        <a:rPr lang="lt-LT" sz="1200" dirty="0"/>
                        <a:t>13:</a:t>
                      </a:r>
                    </a:p>
                    <a:p>
                      <a:r>
                        <a:rPr lang="lt-LT" sz="1200" dirty="0"/>
                        <a:t>00</a:t>
                      </a:r>
                      <a:endParaRPr lang="en-US" sz="1200" dirty="0"/>
                    </a:p>
                  </a:txBody>
                  <a:tcPr/>
                </a:tc>
                <a:tc>
                  <a:txBody>
                    <a:bodyPr/>
                    <a:lstStyle/>
                    <a:p>
                      <a:r>
                        <a:rPr lang="lt-LT" sz="1200" dirty="0"/>
                        <a:t>13:</a:t>
                      </a:r>
                    </a:p>
                    <a:p>
                      <a:r>
                        <a:rPr lang="lt-LT" sz="1200" dirty="0"/>
                        <a:t>30</a:t>
                      </a:r>
                      <a:endParaRPr lang="en-US" sz="1200" dirty="0"/>
                    </a:p>
                  </a:txBody>
                  <a:tcPr/>
                </a:tc>
                <a:tc>
                  <a:txBody>
                    <a:bodyPr/>
                    <a:lstStyle/>
                    <a:p>
                      <a:r>
                        <a:rPr lang="lt-LT" sz="1200" dirty="0"/>
                        <a:t>14:</a:t>
                      </a:r>
                    </a:p>
                    <a:p>
                      <a:r>
                        <a:rPr lang="lt-LT" sz="1200" dirty="0"/>
                        <a:t>00</a:t>
                      </a:r>
                      <a:endParaRPr lang="en-US" sz="1200" dirty="0"/>
                    </a:p>
                  </a:txBody>
                  <a:tcPr/>
                </a:tc>
                <a:tc>
                  <a:txBody>
                    <a:bodyPr/>
                    <a:lstStyle/>
                    <a:p>
                      <a:r>
                        <a:rPr lang="lt-LT" sz="1200" dirty="0"/>
                        <a:t>14:</a:t>
                      </a:r>
                    </a:p>
                    <a:p>
                      <a:r>
                        <a:rPr lang="lt-LT" sz="1200" dirty="0"/>
                        <a:t>30</a:t>
                      </a:r>
                      <a:endParaRPr lang="en-US" sz="1200" dirty="0"/>
                    </a:p>
                  </a:txBody>
                  <a:tcPr/>
                </a:tc>
                <a:tc>
                  <a:txBody>
                    <a:bodyPr/>
                    <a:lstStyle/>
                    <a:p>
                      <a:r>
                        <a:rPr lang="lt-LT" sz="1200" dirty="0"/>
                        <a:t>15:</a:t>
                      </a:r>
                    </a:p>
                    <a:p>
                      <a:r>
                        <a:rPr lang="lt-LT" sz="1200" dirty="0"/>
                        <a:t>00</a:t>
                      </a:r>
                      <a:endParaRPr lang="en-US" sz="1200" dirty="0"/>
                    </a:p>
                  </a:txBody>
                  <a:tcPr/>
                </a:tc>
                <a:tc>
                  <a:txBody>
                    <a:bodyPr/>
                    <a:lstStyle/>
                    <a:p>
                      <a:r>
                        <a:rPr lang="lt-LT" sz="1200" dirty="0"/>
                        <a:t>15:</a:t>
                      </a:r>
                    </a:p>
                    <a:p>
                      <a:r>
                        <a:rPr lang="lt-LT" sz="1200" dirty="0"/>
                        <a:t>30</a:t>
                      </a:r>
                      <a:endParaRPr lang="en-US" sz="1200" dirty="0"/>
                    </a:p>
                  </a:txBody>
                  <a:tcPr/>
                </a:tc>
                <a:tc>
                  <a:txBody>
                    <a:bodyPr/>
                    <a:lstStyle/>
                    <a:p>
                      <a:r>
                        <a:rPr lang="lt-LT" sz="1200" dirty="0"/>
                        <a:t>16:</a:t>
                      </a:r>
                    </a:p>
                    <a:p>
                      <a:r>
                        <a:rPr lang="lt-LT" sz="1200" dirty="0"/>
                        <a:t>00</a:t>
                      </a:r>
                      <a:endParaRPr lang="en-US" sz="1200" dirty="0"/>
                    </a:p>
                  </a:txBody>
                  <a:tcPr/>
                </a:tc>
                <a:tc>
                  <a:txBody>
                    <a:bodyPr/>
                    <a:lstStyle/>
                    <a:p>
                      <a:r>
                        <a:rPr lang="lt-LT" sz="1200" dirty="0"/>
                        <a:t>16:</a:t>
                      </a:r>
                    </a:p>
                    <a:p>
                      <a:r>
                        <a:rPr lang="lt-LT" sz="1200" dirty="0"/>
                        <a:t>30</a:t>
                      </a:r>
                      <a:endParaRPr lang="en-US" sz="1200" dirty="0"/>
                    </a:p>
                  </a:txBody>
                  <a:tcPr/>
                </a:tc>
                <a:extLst>
                  <a:ext uri="{0D108BD9-81ED-4DB2-BD59-A6C34878D82A}">
                    <a16:rowId xmlns:a16="http://schemas.microsoft.com/office/drawing/2014/main" val="788938820"/>
                  </a:ext>
                </a:extLst>
              </a:tr>
              <a:tr h="529434">
                <a:tc>
                  <a:txBody>
                    <a:bodyPr/>
                    <a:lstStyle/>
                    <a:p>
                      <a:r>
                        <a:rPr lang="lt-LT" sz="1600" dirty="0"/>
                        <a:t>Postas</a:t>
                      </a:r>
                    </a:p>
                    <a:p>
                      <a:r>
                        <a:rPr lang="lt-LT" sz="1600" dirty="0"/>
                        <a:t>Darbo vieta Nr. 1 </a:t>
                      </a:r>
                      <a:endParaRPr lang="en-US" sz="1600" dirty="0"/>
                    </a:p>
                  </a:txBody>
                  <a:tcPr/>
                </a:tc>
                <a:tc>
                  <a:txBody>
                    <a:bodyPr/>
                    <a:lstStyle/>
                    <a:p>
                      <a:r>
                        <a:rPr lang="lt-LT" sz="2800" b="1" dirty="0">
                          <a:solidFill>
                            <a:srgbClr val="FF0000"/>
                          </a:solidFill>
                        </a:rPr>
                        <a:t>X</a:t>
                      </a:r>
                      <a:endParaRPr lang="en-US" sz="2800" b="1" dirty="0">
                        <a:solidFill>
                          <a:srgbClr val="FF0000"/>
                        </a:solidFill>
                      </a:endParaRP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extLst>
                  <a:ext uri="{0D108BD9-81ED-4DB2-BD59-A6C34878D82A}">
                    <a16:rowId xmlns:a16="http://schemas.microsoft.com/office/drawing/2014/main" val="1313010571"/>
                  </a:ext>
                </a:extLst>
              </a:tr>
              <a:tr h="588840">
                <a:tc>
                  <a:txBody>
                    <a:bodyPr/>
                    <a:lstStyle/>
                    <a:p>
                      <a:r>
                        <a:rPr lang="lt-LT" sz="1600" dirty="0"/>
                        <a:t>Postas</a:t>
                      </a:r>
                    </a:p>
                    <a:p>
                      <a:pPr marL="0" marR="0" lvl="0" indent="0" defTabSz="914400" eaLnBrk="1" fontAlgn="auto" latinLnBrk="0" hangingPunct="1">
                        <a:lnSpc>
                          <a:spcPct val="100000"/>
                        </a:lnSpc>
                        <a:spcBef>
                          <a:spcPts val="0"/>
                        </a:spcBef>
                        <a:spcAft>
                          <a:spcPts val="0"/>
                        </a:spcAft>
                        <a:buClrTx/>
                        <a:buSzTx/>
                        <a:buFontTx/>
                        <a:buNone/>
                        <a:tabLst/>
                        <a:defRPr/>
                      </a:pPr>
                      <a:r>
                        <a:rPr lang="lt-LT" sz="1600" dirty="0"/>
                        <a:t>Darbo vieta Nr. 2</a:t>
                      </a:r>
                      <a:endParaRPr lang="en-US" sz="1600" dirty="0"/>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a:p>
                  </a:txBody>
                  <a:tcPr/>
                </a:tc>
                <a:extLst>
                  <a:ext uri="{0D108BD9-81ED-4DB2-BD59-A6C34878D82A}">
                    <a16:rowId xmlns:a16="http://schemas.microsoft.com/office/drawing/2014/main" val="287870807"/>
                  </a:ext>
                </a:extLst>
              </a:tr>
              <a:tr h="622721">
                <a:tc>
                  <a:txBody>
                    <a:bodyPr/>
                    <a:lstStyle/>
                    <a:p>
                      <a:r>
                        <a:rPr lang="lt-LT" sz="1600" dirty="0"/>
                        <a:t>Postas</a:t>
                      </a:r>
                    </a:p>
                    <a:p>
                      <a:pPr marL="0" marR="0" lvl="0" indent="0" defTabSz="914400" eaLnBrk="1" fontAlgn="auto" latinLnBrk="0" hangingPunct="1">
                        <a:lnSpc>
                          <a:spcPct val="100000"/>
                        </a:lnSpc>
                        <a:spcBef>
                          <a:spcPts val="0"/>
                        </a:spcBef>
                        <a:spcAft>
                          <a:spcPts val="0"/>
                        </a:spcAft>
                        <a:buClrTx/>
                        <a:buSzTx/>
                        <a:buFontTx/>
                        <a:buNone/>
                        <a:tabLst/>
                        <a:defRPr/>
                      </a:pPr>
                      <a:r>
                        <a:rPr lang="lt-LT" sz="1600" dirty="0"/>
                        <a:t>Darbo vieta Nr. 3 </a:t>
                      </a:r>
                      <a:endParaRPr lang="en-US" sz="1600" dirty="0"/>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extLst>
                  <a:ext uri="{0D108BD9-81ED-4DB2-BD59-A6C34878D82A}">
                    <a16:rowId xmlns:a16="http://schemas.microsoft.com/office/drawing/2014/main" val="1857045600"/>
                  </a:ext>
                </a:extLst>
              </a:tr>
              <a:tr h="313833">
                <a:tc>
                  <a:txBody>
                    <a:bodyPr/>
                    <a:lstStyle/>
                    <a:p>
                      <a:r>
                        <a:rPr lang="lt-LT" dirty="0"/>
                        <a:t>VIP </a:t>
                      </a:r>
                      <a:endParaRPr 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extLst>
                  <a:ext uri="{0D108BD9-81ED-4DB2-BD59-A6C34878D82A}">
                    <a16:rowId xmlns:a16="http://schemas.microsoft.com/office/drawing/2014/main" val="1910976855"/>
                  </a:ext>
                </a:extLst>
              </a:tr>
              <a:tr h="633873">
                <a:tc>
                  <a:txBody>
                    <a:bodyPr/>
                    <a:lstStyle/>
                    <a:p>
                      <a:r>
                        <a:rPr lang="lt-LT" dirty="0"/>
                        <a:t>MTV (1)</a:t>
                      </a:r>
                      <a:endParaRPr 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highlight>
                            <a:srgbClr val="FF0000"/>
                          </a:highlight>
                          <a:uLnTx/>
                          <a:uFillTx/>
                          <a:latin typeface="+mn-lt"/>
                          <a:ea typeface="+mn-ea"/>
                          <a:cs typeface="+mn-cs"/>
                        </a:rPr>
                        <a:t>X</a:t>
                      </a:r>
                      <a:endParaRPr kumimoji="0" lang="en-US" sz="2800" b="1" i="0" u="none" strike="noStrike" kern="0" cap="none" spc="0" normalizeH="0" baseline="0" noProof="0" dirty="0">
                        <a:ln>
                          <a:noFill/>
                        </a:ln>
                        <a:solidFill>
                          <a:srgbClr val="FF0000"/>
                        </a:solidFill>
                        <a:effectLst/>
                        <a:highlight>
                          <a:srgbClr val="FF0000"/>
                        </a:highlight>
                        <a:uLnTx/>
                        <a:uFillTx/>
                        <a:latin typeface="+mn-lt"/>
                        <a:ea typeface="+mn-ea"/>
                        <a:cs typeface="+mn-cs"/>
                      </a:endParaRPr>
                    </a:p>
                  </a:txBody>
                  <a:tcPr>
                    <a:solidFill>
                      <a:srgbClr val="FF0000"/>
                    </a:solidFill>
                  </a:tcPr>
                </a:tc>
                <a:tc>
                  <a:txBody>
                    <a:bodyPr/>
                    <a:lstStyle/>
                    <a:p>
                      <a:endParaRPr lang="en-US" dirty="0">
                        <a:solidFill>
                          <a:srgbClr val="FF0000"/>
                        </a:solidFill>
                        <a:highlight>
                          <a:srgbClr val="FF0000"/>
                        </a:highlight>
                      </a:endParaRPr>
                    </a:p>
                  </a:txBody>
                  <a:tcPr>
                    <a:solidFill>
                      <a:srgbClr val="FF0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highlight>
                            <a:srgbClr val="FF0000"/>
                          </a:highlight>
                          <a:uLnTx/>
                          <a:uFillTx/>
                          <a:latin typeface="+mn-lt"/>
                          <a:ea typeface="+mn-ea"/>
                          <a:cs typeface="+mn-cs"/>
                        </a:rPr>
                        <a:t>X</a:t>
                      </a:r>
                      <a:endParaRPr kumimoji="0" lang="en-US" sz="2800" b="1" i="0" u="none" strike="noStrike" kern="0" cap="none" spc="0" normalizeH="0" baseline="0" noProof="0" dirty="0">
                        <a:ln>
                          <a:noFill/>
                        </a:ln>
                        <a:solidFill>
                          <a:srgbClr val="FF0000"/>
                        </a:solidFill>
                        <a:effectLst/>
                        <a:highlight>
                          <a:srgbClr val="FF0000"/>
                        </a:highlight>
                        <a:uLnTx/>
                        <a:uFillTx/>
                        <a:latin typeface="+mn-lt"/>
                        <a:ea typeface="+mn-ea"/>
                        <a:cs typeface="+mn-cs"/>
                      </a:endParaRPr>
                    </a:p>
                  </a:txBody>
                  <a:tcPr>
                    <a:solidFill>
                      <a:srgbClr val="FF0000"/>
                    </a:solidFill>
                  </a:tcPr>
                </a:tc>
                <a:tc>
                  <a:txBody>
                    <a:bodyPr/>
                    <a:lstStyle/>
                    <a:p>
                      <a:endParaRPr lang="en-US" dirty="0">
                        <a:solidFill>
                          <a:srgbClr val="FF0000"/>
                        </a:solidFill>
                        <a:highlight>
                          <a:srgbClr val="FF0000"/>
                        </a:highlight>
                      </a:endParaRPr>
                    </a:p>
                  </a:txBody>
                  <a:tcPr>
                    <a:solidFill>
                      <a:srgbClr val="FF0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highlight>
                            <a:srgbClr val="FF0000"/>
                          </a:highlight>
                          <a:uLnTx/>
                          <a:uFillTx/>
                          <a:latin typeface="+mn-lt"/>
                          <a:ea typeface="+mn-ea"/>
                          <a:cs typeface="+mn-cs"/>
                        </a:rPr>
                        <a:t>X</a:t>
                      </a:r>
                      <a:endParaRPr kumimoji="0" lang="en-US" sz="2800" b="1" i="0" u="none" strike="noStrike" kern="0" cap="none" spc="0" normalizeH="0" baseline="0" noProof="0" dirty="0">
                        <a:ln>
                          <a:noFill/>
                        </a:ln>
                        <a:solidFill>
                          <a:srgbClr val="FF0000"/>
                        </a:solidFill>
                        <a:effectLst/>
                        <a:highlight>
                          <a:srgbClr val="FF0000"/>
                        </a:highlight>
                        <a:uLnTx/>
                        <a:uFillTx/>
                        <a:latin typeface="+mn-lt"/>
                        <a:ea typeface="+mn-ea"/>
                        <a:cs typeface="+mn-cs"/>
                      </a:endParaRPr>
                    </a:p>
                  </a:txBody>
                  <a:tcPr>
                    <a:solidFill>
                      <a:srgbClr val="FF0000"/>
                    </a:solidFill>
                  </a:tcPr>
                </a:tc>
                <a:tc>
                  <a:txBody>
                    <a:bodyPr/>
                    <a:lstStyle/>
                    <a:p>
                      <a:endParaRPr lang="en-US" dirty="0">
                        <a:solidFill>
                          <a:srgbClr val="FF0000"/>
                        </a:solidFill>
                        <a:highlight>
                          <a:srgbClr val="FF0000"/>
                        </a:highlight>
                      </a:endParaRPr>
                    </a:p>
                  </a:txBody>
                  <a:tcPr>
                    <a:solidFill>
                      <a:srgbClr val="FF0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highlight>
                            <a:srgbClr val="FF0000"/>
                          </a:highlight>
                          <a:uLnTx/>
                          <a:uFillTx/>
                          <a:latin typeface="+mn-lt"/>
                          <a:ea typeface="+mn-ea"/>
                          <a:cs typeface="+mn-cs"/>
                        </a:rPr>
                        <a:t>X</a:t>
                      </a:r>
                      <a:endParaRPr kumimoji="0" lang="en-US" sz="2800" b="1" i="0" u="none" strike="noStrike" kern="0" cap="none" spc="0" normalizeH="0" baseline="0" noProof="0" dirty="0">
                        <a:ln>
                          <a:noFill/>
                        </a:ln>
                        <a:solidFill>
                          <a:srgbClr val="FF0000"/>
                        </a:solidFill>
                        <a:effectLst/>
                        <a:highlight>
                          <a:srgbClr val="FF0000"/>
                        </a:highlight>
                        <a:uLnTx/>
                        <a:uFillTx/>
                        <a:latin typeface="+mn-lt"/>
                        <a:ea typeface="+mn-ea"/>
                        <a:cs typeface="+mn-cs"/>
                      </a:endParaRPr>
                    </a:p>
                  </a:txBody>
                  <a:tcPr>
                    <a:solidFill>
                      <a:srgbClr val="FF0000"/>
                    </a:solidFill>
                  </a:tcPr>
                </a:tc>
                <a:tc>
                  <a:txBody>
                    <a:bodyPr/>
                    <a:lstStyle/>
                    <a:p>
                      <a:endParaRPr lang="en-US" dirty="0">
                        <a:solidFill>
                          <a:srgbClr val="FF0000"/>
                        </a:solidFill>
                        <a:highlight>
                          <a:srgbClr val="FF0000"/>
                        </a:highlight>
                      </a:endParaRPr>
                    </a:p>
                  </a:txBody>
                  <a:tcPr>
                    <a:solidFill>
                      <a:srgbClr val="FF0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a:p>
                  </a:txBody>
                  <a:tcPr/>
                </a:tc>
                <a:tc>
                  <a:txBody>
                    <a:bodyPr/>
                    <a:lstStyle/>
                    <a:p>
                      <a:endParaRPr lang="en-US" dirty="0"/>
                    </a:p>
                  </a:txBody>
                  <a:tcPr/>
                </a:tc>
                <a:tc>
                  <a:txBody>
                    <a:bodyPr/>
                    <a:lstStyle/>
                    <a:p>
                      <a:r>
                        <a:rPr lang="lt-LT" b="1" dirty="0"/>
                        <a:t>LOF372</a:t>
                      </a:r>
                      <a:endParaRPr lang="en-US" b="1" dirty="0"/>
                    </a:p>
                  </a:txBody>
                  <a:tcPr/>
                </a:tc>
                <a:tc>
                  <a:txBody>
                    <a:bodyPr/>
                    <a:lstStyle/>
                    <a:p>
                      <a:endParaRPr lang="en-US" dirty="0"/>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extLst>
                  <a:ext uri="{0D108BD9-81ED-4DB2-BD59-A6C34878D82A}">
                    <a16:rowId xmlns:a16="http://schemas.microsoft.com/office/drawing/2014/main" val="3849458706"/>
                  </a:ext>
                </a:extLst>
              </a:tr>
              <a:tr h="689069">
                <a:tc>
                  <a:txBody>
                    <a:bodyPr/>
                    <a:lstStyle/>
                    <a:p>
                      <a:r>
                        <a:rPr lang="lt-LT" dirty="0"/>
                        <a:t>MTV</a:t>
                      </a:r>
                    </a:p>
                    <a:p>
                      <a:r>
                        <a:rPr lang="lt-LT" dirty="0"/>
                        <a:t>(2)</a:t>
                      </a:r>
                      <a:endParaRPr 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tc>
                <a:tc>
                  <a:txBody>
                    <a:bodyPr/>
                    <a:lstStyle/>
                    <a:p>
                      <a:endParaRPr lang="en-US"/>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solidFill>
                      <a:srgbClr val="FF0000"/>
                    </a:solidFill>
                  </a:tcPr>
                </a:tc>
                <a:tc>
                  <a:txBody>
                    <a:bodyPr/>
                    <a:lstStyle/>
                    <a:p>
                      <a:endParaRPr lang="en-US" dirty="0"/>
                    </a:p>
                  </a:txBody>
                  <a:tcPr>
                    <a:solidFill>
                      <a:srgbClr val="FF0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solidFill>
                      <a:srgbClr val="FF0000"/>
                    </a:solidFill>
                  </a:tcPr>
                </a:tc>
                <a:tc>
                  <a:txBody>
                    <a:bodyPr/>
                    <a:lstStyle/>
                    <a:p>
                      <a:endParaRPr lang="en-US" dirty="0"/>
                    </a:p>
                  </a:txBody>
                  <a:tcPr>
                    <a:solidFill>
                      <a:srgbClr val="FF0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t-LT" sz="2800" b="1" i="0" u="none" strike="noStrike" kern="0" cap="none" spc="0" normalizeH="0" baseline="0" noProof="0" dirty="0">
                          <a:ln>
                            <a:noFill/>
                          </a:ln>
                          <a:solidFill>
                            <a:srgbClr val="FF0000"/>
                          </a:solidFill>
                          <a:effectLst/>
                          <a:uLnTx/>
                          <a:uFillTx/>
                          <a:latin typeface="+mn-lt"/>
                          <a:ea typeface="+mn-ea"/>
                          <a:cs typeface="+mn-cs"/>
                        </a:rPr>
                        <a:t>X</a:t>
                      </a:r>
                      <a:endParaRPr kumimoji="0" lang="en-US" sz="2800" b="1" i="0" u="none" strike="noStrike" kern="0" cap="none" spc="0" normalizeH="0" baseline="0" noProof="0" dirty="0">
                        <a:ln>
                          <a:noFill/>
                        </a:ln>
                        <a:solidFill>
                          <a:srgbClr val="FF0000"/>
                        </a:solidFill>
                        <a:effectLst/>
                        <a:uLnTx/>
                        <a:uFillTx/>
                        <a:latin typeface="+mn-lt"/>
                        <a:ea typeface="+mn-ea"/>
                        <a:cs typeface="+mn-cs"/>
                      </a:endParaRPr>
                    </a:p>
                  </a:txBody>
                  <a:tcPr>
                    <a:solidFill>
                      <a:srgbClr val="FF0000"/>
                    </a:solidFill>
                  </a:tcPr>
                </a:tc>
                <a:tc>
                  <a:txBody>
                    <a:bodyPr/>
                    <a:lstStyle/>
                    <a:p>
                      <a:endParaRPr lang="en-US" dirty="0"/>
                    </a:p>
                  </a:txBody>
                  <a:tcPr>
                    <a:solidFill>
                      <a:srgbClr val="FF0000"/>
                    </a:solidFill>
                  </a:tcPr>
                </a:tc>
                <a:extLst>
                  <a:ext uri="{0D108BD9-81ED-4DB2-BD59-A6C34878D82A}">
                    <a16:rowId xmlns:a16="http://schemas.microsoft.com/office/drawing/2014/main" val="1894329746"/>
                  </a:ext>
                </a:extLst>
              </a:tr>
            </a:tbl>
          </a:graphicData>
        </a:graphic>
      </p:graphicFrame>
      <p:sp>
        <p:nvSpPr>
          <p:cNvPr id="6" name="TextBox 5">
            <a:extLst>
              <a:ext uri="{FF2B5EF4-FFF2-40B4-BE49-F238E27FC236}">
                <a16:creationId xmlns:a16="http://schemas.microsoft.com/office/drawing/2014/main" id="{5AE87E7F-E26A-3505-EF32-C0E2B1624409}"/>
              </a:ext>
            </a:extLst>
          </p:cNvPr>
          <p:cNvSpPr txBox="1"/>
          <p:nvPr/>
        </p:nvSpPr>
        <p:spPr>
          <a:xfrm>
            <a:off x="3286124" y="549636"/>
            <a:ext cx="5102225" cy="923330"/>
          </a:xfrm>
          <a:prstGeom prst="rect">
            <a:avLst/>
          </a:prstGeom>
          <a:noFill/>
        </p:spPr>
        <p:txBody>
          <a:bodyPr wrap="square" rtlCol="0">
            <a:spAutoFit/>
          </a:bodyPr>
          <a:lstStyle/>
          <a:p>
            <a:r>
              <a:rPr lang="lt-LT" dirty="0"/>
              <a:t>Dienos Rezervacijos/Užimtumo tinklelis postui</a:t>
            </a:r>
          </a:p>
          <a:p>
            <a:pPr algn="ctr"/>
            <a:r>
              <a:rPr lang="lt-LT" dirty="0"/>
              <a:t>Vaizdas išorės </a:t>
            </a:r>
            <a:r>
              <a:rPr lang="lt-LT" b="1" dirty="0">
                <a:solidFill>
                  <a:srgbClr val="FF0000"/>
                </a:solidFill>
              </a:rPr>
              <a:t>vartotojui</a:t>
            </a:r>
          </a:p>
          <a:p>
            <a:pPr algn="ctr"/>
            <a:r>
              <a:rPr lang="lt-LT" b="1" dirty="0">
                <a:solidFill>
                  <a:srgbClr val="FF0000"/>
                </a:solidFill>
              </a:rPr>
              <a:t>LOF372</a:t>
            </a:r>
            <a:endParaRPr lang="en-US" b="1" dirty="0">
              <a:solidFill>
                <a:srgbClr val="FF0000"/>
              </a:solidFill>
            </a:endParaRPr>
          </a:p>
        </p:txBody>
      </p:sp>
      <p:pic>
        <p:nvPicPr>
          <p:cNvPr id="4" name="Picture 3">
            <a:extLst>
              <a:ext uri="{FF2B5EF4-FFF2-40B4-BE49-F238E27FC236}">
                <a16:creationId xmlns:a16="http://schemas.microsoft.com/office/drawing/2014/main" id="{C3B1EE51-C417-2B24-460D-9FA90B20DC59}"/>
              </a:ext>
            </a:extLst>
          </p:cNvPr>
          <p:cNvPicPr>
            <a:picLocks noChangeAspect="1"/>
          </p:cNvPicPr>
          <p:nvPr/>
        </p:nvPicPr>
        <p:blipFill>
          <a:blip r:embed="rId3"/>
          <a:stretch>
            <a:fillRect/>
          </a:stretch>
        </p:blipFill>
        <p:spPr>
          <a:xfrm flipV="1">
            <a:off x="0" y="-28119"/>
            <a:ext cx="10833100" cy="184226"/>
          </a:xfrm>
          <a:prstGeom prst="rect">
            <a:avLst/>
          </a:prstGeom>
        </p:spPr>
      </p:pic>
    </p:spTree>
    <p:extLst>
      <p:ext uri="{BB962C8B-B14F-4D97-AF65-F5344CB8AC3E}">
        <p14:creationId xmlns:p14="http://schemas.microsoft.com/office/powerpoint/2010/main" val="3374293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2814</TotalTime>
  <Words>1451</Words>
  <Application>Microsoft Office PowerPoint</Application>
  <PresentationFormat>Pasirinktinai</PresentationFormat>
  <Paragraphs>664</Paragraphs>
  <Slides>17</Slides>
  <Notes>16</Notes>
  <HiddenSlides>0</HiddenSlides>
  <MMClips>0</MMClips>
  <ScaleCrop>false</ScaleCrop>
  <HeadingPairs>
    <vt:vector size="6" baseType="variant">
      <vt:variant>
        <vt:lpstr>Naudojami šriftai</vt:lpstr>
      </vt:variant>
      <vt:variant>
        <vt:i4>6</vt:i4>
      </vt:variant>
      <vt:variant>
        <vt:lpstr>Tema</vt:lpstr>
      </vt:variant>
      <vt:variant>
        <vt:i4>2</vt:i4>
      </vt:variant>
      <vt:variant>
        <vt:lpstr>Skaidrių pavadinimai</vt:lpstr>
      </vt:variant>
      <vt:variant>
        <vt:i4>17</vt:i4>
      </vt:variant>
    </vt:vector>
  </HeadingPairs>
  <TitlesOfParts>
    <vt:vector size="25" baseType="lpstr">
      <vt:lpstr>Arial</vt:lpstr>
      <vt:lpstr>Arial Unicode MS</vt:lpstr>
      <vt:lpstr>Calibri</vt:lpstr>
      <vt:lpstr>Candara</vt:lpstr>
      <vt:lpstr>Times New Roman</vt:lpstr>
      <vt:lpstr>Wingdings</vt:lpstr>
      <vt:lpstr>Office Theme</vt:lpstr>
      <vt:lpstr>1_Office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LR Muitinės komunikacijos vadovas 2022.15.cdr</dc:title>
  <dc:creator>Aniuta</dc:creator>
  <cp:lastModifiedBy>Daiva Petrokienė</cp:lastModifiedBy>
  <cp:revision>16</cp:revision>
  <dcterms:created xsi:type="dcterms:W3CDTF">2022-10-26T12:51:16Z</dcterms:created>
  <dcterms:modified xsi:type="dcterms:W3CDTF">2025-01-29T07:47:23Z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2022-10-24T00:00:00Z</vt:filetime>
  </property>
  <property fmtid="{D5CDD505-2E9C-101B-9397-08002B2CF9AE}" pid="3" name="Creator">
    <vt:lpwstr>CorelDRAW 2021</vt:lpwstr>
  </property>
  <property fmtid="{D5CDD505-2E9C-101B-9397-08002B2CF9AE}" pid="4" name="LastSaved">
    <vt:filetime>2022-10-26T00:00:00Z</vt:filetime>
  </property>
  <property fmtid="{D5CDD505-2E9C-101B-9397-08002B2CF9AE}" pid="5" name="Producer">
    <vt:lpwstr>Corel PDF Engine Version 23.5.0.506</vt:lpwstr>
  </property>
</Properties>
</file>